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7" r:id="rId4"/>
    <p:sldId id="266" r:id="rId5"/>
    <p:sldId id="267" r:id="rId6"/>
    <p:sldId id="274" r:id="rId7"/>
    <p:sldId id="276" r:id="rId8"/>
    <p:sldId id="270" r:id="rId9"/>
    <p:sldId id="271" r:id="rId1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30" autoAdjust="0"/>
  </p:normalViewPr>
  <p:slideViewPr>
    <p:cSldViewPr snapToGrid="0">
      <p:cViewPr>
        <p:scale>
          <a:sx n="90" d="100"/>
          <a:sy n="90" d="100"/>
        </p:scale>
        <p:origin x="-126" y="-4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117FCEC-28A5-4C3E-9EF1-5DB149304516}"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6E28F9-D0F8-4A73-BED8-0EEC21D351E3}" type="slidenum">
              <a:rPr lang="en-US"/>
              <a:pPr>
                <a:defRPr/>
              </a:pPr>
              <a:t>‹#›</a:t>
            </a:fld>
            <a:endParaRPr lang="en-US" dirty="0"/>
          </a:p>
        </p:txBody>
      </p:sp>
    </p:spTree>
    <p:extLst>
      <p:ext uri="{BB962C8B-B14F-4D97-AF65-F5344CB8AC3E}">
        <p14:creationId xmlns:p14="http://schemas.microsoft.com/office/powerpoint/2010/main" val="358579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4BB437-77C1-4818-8CF5-2226EFEA3D1A}"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F06206-FCC7-4970-A2A4-32280EB99780}" type="slidenum">
              <a:rPr lang="en-US"/>
              <a:pPr>
                <a:defRPr/>
              </a:pPr>
              <a:t>‹#›</a:t>
            </a:fld>
            <a:endParaRPr lang="en-US" dirty="0"/>
          </a:p>
        </p:txBody>
      </p:sp>
    </p:spTree>
    <p:extLst>
      <p:ext uri="{BB962C8B-B14F-4D97-AF65-F5344CB8AC3E}">
        <p14:creationId xmlns:p14="http://schemas.microsoft.com/office/powerpoint/2010/main" val="354466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88A392-39E6-43A3-90F7-CD8E3FA8C64B}"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C6EF09-463C-40C0-AC75-FB2013657F17}" type="slidenum">
              <a:rPr lang="en-US"/>
              <a:pPr>
                <a:defRPr/>
              </a:pPr>
              <a:t>‹#›</a:t>
            </a:fld>
            <a:endParaRPr lang="en-US" dirty="0"/>
          </a:p>
        </p:txBody>
      </p:sp>
    </p:spTree>
    <p:extLst>
      <p:ext uri="{BB962C8B-B14F-4D97-AF65-F5344CB8AC3E}">
        <p14:creationId xmlns:p14="http://schemas.microsoft.com/office/powerpoint/2010/main" val="378993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F26D11-CA69-413A-9CB6-0376207716D0}"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453383-D359-4173-A5C0-1FDD8B91406D}" type="slidenum">
              <a:rPr lang="en-US"/>
              <a:pPr>
                <a:defRPr/>
              </a:pPr>
              <a:t>‹#›</a:t>
            </a:fld>
            <a:endParaRPr lang="en-US" dirty="0"/>
          </a:p>
        </p:txBody>
      </p:sp>
    </p:spTree>
    <p:extLst>
      <p:ext uri="{BB962C8B-B14F-4D97-AF65-F5344CB8AC3E}">
        <p14:creationId xmlns:p14="http://schemas.microsoft.com/office/powerpoint/2010/main" val="34572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5E1FBA-47A1-4544-95FD-E2EDF2FFEF77}"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72E043-B68A-4065-B6BC-425814922DAD}" type="slidenum">
              <a:rPr lang="en-US"/>
              <a:pPr>
                <a:defRPr/>
              </a:pPr>
              <a:t>‹#›</a:t>
            </a:fld>
            <a:endParaRPr lang="en-US" dirty="0"/>
          </a:p>
        </p:txBody>
      </p:sp>
    </p:spTree>
    <p:extLst>
      <p:ext uri="{BB962C8B-B14F-4D97-AF65-F5344CB8AC3E}">
        <p14:creationId xmlns:p14="http://schemas.microsoft.com/office/powerpoint/2010/main" val="48013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DA758F3-9B8E-47B8-A15B-8357053C6E08}"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53D815-BF4B-4424-BE25-2E4099FA899D}" type="slidenum">
              <a:rPr lang="en-US"/>
              <a:pPr>
                <a:defRPr/>
              </a:pPr>
              <a:t>‹#›</a:t>
            </a:fld>
            <a:endParaRPr lang="en-US" dirty="0"/>
          </a:p>
        </p:txBody>
      </p:sp>
    </p:spTree>
    <p:extLst>
      <p:ext uri="{BB962C8B-B14F-4D97-AF65-F5344CB8AC3E}">
        <p14:creationId xmlns:p14="http://schemas.microsoft.com/office/powerpoint/2010/main" val="166290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9C65B71-34D9-4087-9D62-45203921AC8B}" type="datetimeFigureOut">
              <a:rPr lang="en-US"/>
              <a:pPr>
                <a:defRPr/>
              </a:pPr>
              <a:t>4/1/2023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8914F76-008D-4840-913F-033E019DD137}" type="slidenum">
              <a:rPr lang="en-US"/>
              <a:pPr>
                <a:defRPr/>
              </a:pPr>
              <a:t>‹#›</a:t>
            </a:fld>
            <a:endParaRPr lang="en-US" dirty="0"/>
          </a:p>
        </p:txBody>
      </p:sp>
    </p:spTree>
    <p:extLst>
      <p:ext uri="{BB962C8B-B14F-4D97-AF65-F5344CB8AC3E}">
        <p14:creationId xmlns:p14="http://schemas.microsoft.com/office/powerpoint/2010/main" val="288358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7E95C5F-2F36-466B-9F63-AA7A50F21779}" type="datetimeFigureOut">
              <a:rPr lang="en-US"/>
              <a:pPr>
                <a:defRPr/>
              </a:pPr>
              <a:t>4/1/2023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4D48C4-3C6D-4F5F-ABB9-6E7770F551AA}" type="slidenum">
              <a:rPr lang="en-US"/>
              <a:pPr>
                <a:defRPr/>
              </a:pPr>
              <a:t>‹#›</a:t>
            </a:fld>
            <a:endParaRPr lang="en-US" dirty="0"/>
          </a:p>
        </p:txBody>
      </p:sp>
    </p:spTree>
    <p:extLst>
      <p:ext uri="{BB962C8B-B14F-4D97-AF65-F5344CB8AC3E}">
        <p14:creationId xmlns:p14="http://schemas.microsoft.com/office/powerpoint/2010/main" val="300979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C0C24C-96F4-4EE2-AE02-DDDDE810513D}" type="datetimeFigureOut">
              <a:rPr lang="en-US"/>
              <a:pPr>
                <a:defRPr/>
              </a:pPr>
              <a:t>4/1/2023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8C5337-D3F8-4913-B327-9159CCE5F0E3}" type="slidenum">
              <a:rPr lang="en-US"/>
              <a:pPr>
                <a:defRPr/>
              </a:pPr>
              <a:t>‹#›</a:t>
            </a:fld>
            <a:endParaRPr lang="en-US" dirty="0"/>
          </a:p>
        </p:txBody>
      </p:sp>
    </p:spTree>
    <p:extLst>
      <p:ext uri="{BB962C8B-B14F-4D97-AF65-F5344CB8AC3E}">
        <p14:creationId xmlns:p14="http://schemas.microsoft.com/office/powerpoint/2010/main" val="189643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F5C2576-93D7-41A2-BB09-866B1C0A3B73}"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E36795-0BAE-4BD1-9F66-67A8D4E38E10}" type="slidenum">
              <a:rPr lang="en-US"/>
              <a:pPr>
                <a:defRPr/>
              </a:pPr>
              <a:t>‹#›</a:t>
            </a:fld>
            <a:endParaRPr lang="en-US" dirty="0"/>
          </a:p>
        </p:txBody>
      </p:sp>
    </p:spTree>
    <p:extLst>
      <p:ext uri="{BB962C8B-B14F-4D97-AF65-F5344CB8AC3E}">
        <p14:creationId xmlns:p14="http://schemas.microsoft.com/office/powerpoint/2010/main" val="268622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CB6F36-4620-48FD-B6C6-305AD76A22E3}"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06B0BA-357F-4C3A-99B3-D445B7825E64}" type="slidenum">
              <a:rPr lang="en-US"/>
              <a:pPr>
                <a:defRPr/>
              </a:pPr>
              <a:t>‹#›</a:t>
            </a:fld>
            <a:endParaRPr lang="en-US" dirty="0"/>
          </a:p>
        </p:txBody>
      </p:sp>
    </p:spTree>
    <p:extLst>
      <p:ext uri="{BB962C8B-B14F-4D97-AF65-F5344CB8AC3E}">
        <p14:creationId xmlns:p14="http://schemas.microsoft.com/office/powerpoint/2010/main" val="217445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C6FF3E4-1BA5-43A1-8356-98D1C689E7C1}" type="datetimeFigureOut">
              <a:rPr lang="en-US"/>
              <a:pPr>
                <a:defRPr/>
              </a:pPr>
              <a:t>4/1/2023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0485035-4440-4FE5-A203-E6ED361162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contests@arrl.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alpha val="90195"/>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837" y="130175"/>
            <a:ext cx="11111819" cy="1830388"/>
          </a:xfrm>
        </p:spPr>
        <p:txBody>
          <a:bodyPr rtlCol="0">
            <a:normAutofit/>
          </a:bodyPr>
          <a:lstStyle/>
          <a:p>
            <a:pPr eaLnBrk="1" fontAlgn="auto" hangingPunct="1">
              <a:spcAft>
                <a:spcPts val="0"/>
              </a:spcAft>
              <a:defRPr/>
            </a:pPr>
            <a:r>
              <a:rPr lang="en-US" sz="5300" dirty="0">
                <a:latin typeface="+mn-lt"/>
              </a:rPr>
              <a:t>ARRL Contest/Operating Events Update</a:t>
            </a:r>
            <a:r>
              <a:rPr lang="en-US" dirty="0">
                <a:latin typeface="+mn-lt"/>
              </a:rPr>
              <a:t/>
            </a:r>
            <a:br>
              <a:rPr lang="en-US" dirty="0">
                <a:latin typeface="+mn-lt"/>
              </a:rPr>
            </a:br>
            <a:r>
              <a:rPr lang="en-US" sz="3600" dirty="0">
                <a:latin typeface="+mn-lt"/>
              </a:rPr>
              <a:t>MUD 2023 &amp; 46th Eastern VHF/UHF Conference</a:t>
            </a:r>
            <a:endParaRPr lang="en-US" dirty="0">
              <a:latin typeface="+mn-lt"/>
            </a:endParaRPr>
          </a:p>
        </p:txBody>
      </p:sp>
      <p:sp>
        <p:nvSpPr>
          <p:cNvPr id="2051" name="TextBox 3"/>
          <p:cNvSpPr txBox="1">
            <a:spLocks noChangeArrowheads="1"/>
          </p:cNvSpPr>
          <p:nvPr/>
        </p:nvSpPr>
        <p:spPr bwMode="auto">
          <a:xfrm>
            <a:off x="8713108" y="2739571"/>
            <a:ext cx="3074988" cy="3139321"/>
          </a:xfrm>
          <a:prstGeom prst="rect">
            <a:avLst/>
          </a:prstGeom>
          <a:noFill/>
          <a:ln w="9525">
            <a:solidFill>
              <a:schemeClr val="tx2"/>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t>Presented by</a:t>
            </a:r>
            <a:br>
              <a:rPr lang="en-US" altLang="en-US" sz="1800" dirty="0"/>
            </a:br>
            <a:endParaRPr lang="en-US" altLang="en-US" sz="1800" dirty="0"/>
          </a:p>
          <a:p>
            <a:pPr eaLnBrk="1" hangingPunct="1">
              <a:lnSpc>
                <a:spcPct val="100000"/>
              </a:lnSpc>
              <a:spcBef>
                <a:spcPct val="0"/>
              </a:spcBef>
              <a:buNone/>
            </a:pPr>
            <a:r>
              <a:rPr lang="en-US" altLang="en-US" sz="1800" dirty="0"/>
              <a:t>Bart Jahnke, W9JJ</a:t>
            </a:r>
            <a:br>
              <a:rPr lang="en-US" altLang="en-US" sz="1800" dirty="0"/>
            </a:br>
            <a:r>
              <a:rPr lang="en-US" altLang="en-US" sz="1800" dirty="0"/>
              <a:t>ARRL </a:t>
            </a:r>
            <a:r>
              <a:rPr lang="en-US" altLang="en-US" sz="1800" dirty="0" err="1"/>
              <a:t>Radiosport</a:t>
            </a:r>
            <a:r>
              <a:rPr lang="en-US" altLang="en-US" sz="1800" dirty="0"/>
              <a:t> Manager</a:t>
            </a:r>
            <a:br>
              <a:rPr lang="en-US" altLang="en-US" sz="1800" dirty="0"/>
            </a:br>
            <a:r>
              <a:rPr lang="en-US" altLang="en-US" sz="1800" dirty="0"/>
              <a:t/>
            </a:r>
            <a:br>
              <a:rPr lang="en-US" altLang="en-US" sz="1800" dirty="0"/>
            </a:br>
            <a:r>
              <a:rPr lang="en-US" altLang="en-US" sz="1800" dirty="0"/>
              <a:t>Paul Bourque, N1SFE</a:t>
            </a:r>
            <a:br>
              <a:rPr lang="en-US" altLang="en-US" sz="1800" dirty="0"/>
            </a:br>
            <a:r>
              <a:rPr lang="en-US" altLang="en-US" sz="1800" dirty="0"/>
              <a:t>ARRL Contest Program Manager</a:t>
            </a:r>
          </a:p>
          <a:p>
            <a:pPr eaLnBrk="1" hangingPunct="1">
              <a:lnSpc>
                <a:spcPct val="100000"/>
              </a:lnSpc>
              <a:spcBef>
                <a:spcPct val="0"/>
              </a:spcBef>
              <a:buNone/>
            </a:pPr>
            <a:r>
              <a:rPr lang="en-US" altLang="en-US" sz="1800" dirty="0"/>
              <a:t/>
            </a:r>
            <a:br>
              <a:rPr lang="en-US" altLang="en-US" sz="1800" dirty="0"/>
            </a:br>
            <a:r>
              <a:rPr lang="en-US" altLang="en-US" sz="1800" dirty="0"/>
              <a:t>Rus Healy, K2UA</a:t>
            </a:r>
            <a:br>
              <a:rPr lang="en-US" altLang="en-US" sz="1800" dirty="0"/>
            </a:br>
            <a:r>
              <a:rPr lang="en-US" altLang="en-US" sz="1800" dirty="0"/>
              <a:t>ARRL Contributing Editor</a:t>
            </a:r>
          </a:p>
        </p:txBody>
      </p:sp>
      <p:sp>
        <p:nvSpPr>
          <p:cNvPr id="2053" name="TextBox 5"/>
          <p:cNvSpPr txBox="1">
            <a:spLocks noChangeArrowheads="1"/>
          </p:cNvSpPr>
          <p:nvPr/>
        </p:nvSpPr>
        <p:spPr bwMode="auto">
          <a:xfrm>
            <a:off x="1125538" y="6176963"/>
            <a:ext cx="22796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a:t>Image Courtesy dxmaps.com</a:t>
            </a:r>
          </a:p>
        </p:txBody>
      </p:sp>
      <p:pic>
        <p:nvPicPr>
          <p:cNvPr id="4" name="Picture 3">
            <a:extLst>
              <a:ext uri="{FF2B5EF4-FFF2-40B4-BE49-F238E27FC236}">
                <a16:creationId xmlns:a16="http://schemas.microsoft.com/office/drawing/2014/main" xmlns="" id="{2B720835-4DA6-3E6C-80F3-7F8A7D851C2F}"/>
              </a:ext>
            </a:extLst>
          </p:cNvPr>
          <p:cNvPicPr>
            <a:picLocks noChangeAspect="1"/>
          </p:cNvPicPr>
          <p:nvPr/>
        </p:nvPicPr>
        <p:blipFill>
          <a:blip r:embed="rId2"/>
          <a:stretch>
            <a:fillRect/>
          </a:stretch>
        </p:blipFill>
        <p:spPr>
          <a:xfrm>
            <a:off x="223837" y="2124138"/>
            <a:ext cx="8174885" cy="46036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0" y="92075"/>
            <a:ext cx="10515600" cy="1119188"/>
          </a:xfrm>
        </p:spPr>
        <p:txBody>
          <a:bodyPr/>
          <a:lstStyle/>
          <a:p>
            <a:pPr eaLnBrk="1" hangingPunct="1"/>
            <a:r>
              <a:rPr lang="en-US" altLang="en-US" b="1" dirty="0"/>
              <a:t>World’s Largest </a:t>
            </a:r>
            <a:r>
              <a:rPr lang="en-US" altLang="en-US" b="1" dirty="0" err="1"/>
              <a:t>Radiosport</a:t>
            </a:r>
            <a:r>
              <a:rPr lang="en-US" altLang="en-US" b="1" dirty="0"/>
              <a:t>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3035512"/>
              </p:ext>
            </p:extLst>
          </p:nvPr>
        </p:nvGraphicFramePr>
        <p:xfrm>
          <a:off x="838200" y="1035685"/>
          <a:ext cx="5590735" cy="5730240"/>
        </p:xfrm>
        <a:graphic>
          <a:graphicData uri="http://schemas.openxmlformats.org/drawingml/2006/table">
            <a:tbl>
              <a:tblPr>
                <a:effectLst>
                  <a:innerShdw blurRad="63500" dist="50800" dir="13500000">
                    <a:prstClr val="black">
                      <a:alpha val="50000"/>
                    </a:prstClr>
                  </a:innerShdw>
                </a:effectLst>
              </a:tblPr>
              <a:tblGrid>
                <a:gridCol w="5590735">
                  <a:extLst>
                    <a:ext uri="{9D8B030D-6E8A-4147-A177-3AD203B41FA5}">
                      <a16:colId xmlns:a16="http://schemas.microsoft.com/office/drawing/2014/main" xmlns="" val="20000"/>
                    </a:ext>
                  </a:extLst>
                </a:gridCol>
              </a:tblGrid>
              <a:tr h="5519024">
                <a:tc>
                  <a:txBody>
                    <a:bodyPr/>
                    <a:lstStyle/>
                    <a:p>
                      <a:pPr marL="0" indent="0">
                        <a:buFont typeface="+mj-lt"/>
                        <a:buNone/>
                      </a:pPr>
                      <a:r>
                        <a:rPr lang="en-US" sz="2800" b="1" dirty="0">
                          <a:latin typeface="+mn-lt"/>
                        </a:rPr>
                        <a:t>15</a:t>
                      </a:r>
                      <a:r>
                        <a:rPr lang="en-US" sz="2800" b="1" baseline="0" dirty="0">
                          <a:latin typeface="+mn-lt"/>
                        </a:rPr>
                        <a:t> Primary Contests </a:t>
                      </a:r>
                    </a:p>
                    <a:p>
                      <a:pPr marL="0" indent="0">
                        <a:buFont typeface="Arial" panose="020B0604020202020204" pitchFamily="34" charset="0"/>
                        <a:buNone/>
                      </a:pPr>
                      <a:r>
                        <a:rPr lang="en-US" sz="1800" b="1" baseline="0" dirty="0">
                          <a:latin typeface="+mn-lt"/>
                        </a:rPr>
                        <a:t>         * Plaques Awarded</a:t>
                      </a:r>
                    </a:p>
                    <a:p>
                      <a:pPr marL="0" indent="0">
                        <a:buFont typeface="Arial" panose="020B0604020202020204" pitchFamily="34" charset="0"/>
                        <a:buNone/>
                      </a:pPr>
                      <a:r>
                        <a:rPr lang="en-US" sz="1800" b="1" baseline="0" dirty="0">
                          <a:latin typeface="+mn-lt"/>
                        </a:rPr>
                        <a:t>         + Gavels Awarded</a:t>
                      </a:r>
                      <a:endParaRPr lang="en-US" sz="1800" b="1" dirty="0">
                        <a:latin typeface="+mn-lt"/>
                      </a:endParaRPr>
                    </a:p>
                    <a:p>
                      <a:pPr marL="0" indent="0">
                        <a:buFont typeface="+mj-lt"/>
                        <a:buNone/>
                      </a:pPr>
                      <a:endParaRPr lang="en-US" b="1" dirty="0">
                        <a:latin typeface="Verdana, Arial"/>
                      </a:endParaRPr>
                    </a:p>
                    <a:p>
                      <a:pPr marL="342900" indent="-342900">
                        <a:buFont typeface="+mj-lt"/>
                        <a:buAutoNum type="arabicPeriod"/>
                      </a:pPr>
                      <a:r>
                        <a:rPr lang="en-US" b="1" dirty="0">
                          <a:latin typeface="Arial" panose="020B0604020202020204" pitchFamily="34" charset="0"/>
                          <a:cs typeface="Arial" panose="020B0604020202020204" pitchFamily="34" charset="0"/>
                        </a:rPr>
                        <a:t> January - RTTY Roundup * +</a:t>
                      </a:r>
                    </a:p>
                    <a:p>
                      <a:pPr marL="342900" indent="-342900">
                        <a:buFont typeface="+mj-lt"/>
                        <a:buAutoNum type="arabicPeriod"/>
                      </a:pPr>
                      <a:r>
                        <a:rPr lang="en-US" b="1" dirty="0">
                          <a:latin typeface="Arial" panose="020B0604020202020204" pitchFamily="34" charset="0"/>
                          <a:cs typeface="Arial" panose="020B0604020202020204" pitchFamily="34" charset="0"/>
                        </a:rPr>
                        <a:t> January - VHF Contest</a:t>
                      </a:r>
                      <a:r>
                        <a:rPr lang="en-US" b="1" baseline="0"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342900" indent="-342900">
                        <a:buFont typeface="+mj-lt"/>
                        <a:buAutoNum type="arabicPeriod"/>
                      </a:pPr>
                      <a:r>
                        <a:rPr lang="en-US" b="1" dirty="0">
                          <a:latin typeface="Arial" panose="020B0604020202020204" pitchFamily="34" charset="0"/>
                          <a:cs typeface="Arial" panose="020B0604020202020204" pitchFamily="34" charset="0"/>
                        </a:rPr>
                        <a:t> February - International DX Contest, CW * +</a:t>
                      </a:r>
                    </a:p>
                    <a:p>
                      <a:pPr marL="342900" indent="-342900">
                        <a:buFont typeface="+mj-lt"/>
                        <a:buAutoNum type="arabicPeriod"/>
                      </a:pPr>
                      <a:r>
                        <a:rPr lang="en-US" b="1" dirty="0">
                          <a:latin typeface="Arial" panose="020B0604020202020204" pitchFamily="34" charset="0"/>
                          <a:cs typeface="Arial" panose="020B0604020202020204" pitchFamily="34" charset="0"/>
                        </a:rPr>
                        <a:t> March - International DX Contest, Phone</a:t>
                      </a:r>
                      <a:r>
                        <a:rPr lang="en-US" b="1" baseline="0" dirty="0">
                          <a:latin typeface="Arial" panose="020B0604020202020204" pitchFamily="34" charset="0"/>
                          <a:cs typeface="Arial" panose="020B0604020202020204" pitchFamily="34" charset="0"/>
                        </a:rPr>
                        <a:t> * +</a:t>
                      </a:r>
                      <a:endParaRPr lang="en-US" b="1" dirty="0">
                        <a:latin typeface="Arial" panose="020B0604020202020204" pitchFamily="34" charset="0"/>
                        <a:cs typeface="Arial" panose="020B0604020202020204" pitchFamily="34" charset="0"/>
                      </a:endParaRPr>
                    </a:p>
                    <a:p>
                      <a:pPr marL="342900" indent="-342900">
                        <a:buFont typeface="+mj-lt"/>
                        <a:buAutoNum type="arabicPeriod"/>
                      </a:pPr>
                      <a:r>
                        <a:rPr lang="en-US" b="1" dirty="0">
                          <a:latin typeface="Arial" panose="020B0604020202020204" pitchFamily="34" charset="0"/>
                          <a:cs typeface="Arial" panose="020B0604020202020204" pitchFamily="34" charset="0"/>
                        </a:rPr>
                        <a:t> June - VHF Contest *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latin typeface="Arial" panose="020B0604020202020204" pitchFamily="34" charset="0"/>
                          <a:cs typeface="Arial" panose="020B0604020202020204" pitchFamily="34" charset="0"/>
                        </a:rPr>
                        <a:t> July - IARU HF World Championship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latin typeface="Arial" panose="020B0604020202020204" pitchFamily="34" charset="0"/>
                          <a:cs typeface="Arial" panose="020B0604020202020204" pitchFamily="34" charset="0"/>
                        </a:rPr>
                        <a:t> 222</a:t>
                      </a:r>
                      <a:r>
                        <a:rPr lang="en-US" b="1" baseline="0" dirty="0">
                          <a:latin typeface="Arial" panose="020B0604020202020204" pitchFamily="34" charset="0"/>
                          <a:cs typeface="Arial" panose="020B0604020202020204" pitchFamily="34" charset="0"/>
                        </a:rPr>
                        <a:t> MHz and Up Distance Contest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b="1" baseline="0" dirty="0">
                          <a:latin typeface="Arial" panose="020B0604020202020204" pitchFamily="34" charset="0"/>
                          <a:cs typeface="Arial" panose="020B0604020202020204" pitchFamily="34" charset="0"/>
                        </a:rPr>
                        <a:t> ARRL International Digital Contest +</a:t>
                      </a:r>
                      <a:endParaRPr lang="en-US" b="1" dirty="0">
                        <a:latin typeface="Arial" panose="020B0604020202020204" pitchFamily="34" charset="0"/>
                        <a:cs typeface="Arial" panose="020B0604020202020204" pitchFamily="34" charset="0"/>
                      </a:endParaRPr>
                    </a:p>
                    <a:p>
                      <a:pPr marL="342900" indent="-342900">
                        <a:buFont typeface="+mj-lt"/>
                        <a:buAutoNum type="arabicPeriod"/>
                      </a:pPr>
                      <a:r>
                        <a:rPr lang="en-US" b="1" dirty="0">
                          <a:latin typeface="Arial" panose="020B0604020202020204" pitchFamily="34" charset="0"/>
                          <a:cs typeface="Arial" panose="020B0604020202020204" pitchFamily="34" charset="0"/>
                        </a:rPr>
                        <a:t> August/September – 10</a:t>
                      </a:r>
                      <a:r>
                        <a:rPr lang="en-US" b="1" baseline="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GHz &amp; Up Contest</a:t>
                      </a:r>
                    </a:p>
                    <a:p>
                      <a:pPr marL="342900" indent="-342900">
                        <a:buFont typeface="+mj-lt"/>
                        <a:buAutoNum type="arabicPeriod"/>
                      </a:pPr>
                      <a:r>
                        <a:rPr lang="en-US" b="1" dirty="0">
                          <a:latin typeface="Arial" panose="020B0604020202020204" pitchFamily="34" charset="0"/>
                          <a:cs typeface="Arial" panose="020B0604020202020204" pitchFamily="34" charset="0"/>
                        </a:rPr>
                        <a:t> September - VHF Contest +</a:t>
                      </a:r>
                    </a:p>
                    <a:p>
                      <a:pPr marL="342900" indent="-342900">
                        <a:buFont typeface="+mj-lt"/>
                        <a:buAutoNum type="arabicPeriod"/>
                      </a:pPr>
                      <a:r>
                        <a:rPr lang="en-US" b="1" dirty="0">
                          <a:latin typeface="Arial" panose="020B0604020202020204" pitchFamily="34" charset="0"/>
                          <a:cs typeface="Arial" panose="020B0604020202020204" pitchFamily="34" charset="0"/>
                        </a:rPr>
                        <a:t> September/October/November – EME Contest</a:t>
                      </a:r>
                    </a:p>
                    <a:p>
                      <a:pPr marL="342900" indent="-342900">
                        <a:buFont typeface="+mj-lt"/>
                        <a:buAutoNum type="arabicPeriod"/>
                      </a:pPr>
                      <a:r>
                        <a:rPr lang="en-US" b="1" dirty="0">
                          <a:latin typeface="Arial" panose="020B0604020202020204" pitchFamily="34" charset="0"/>
                          <a:cs typeface="Arial" panose="020B0604020202020204" pitchFamily="34" charset="0"/>
                        </a:rPr>
                        <a:t> November - Sweepstakes, CW * +</a:t>
                      </a:r>
                    </a:p>
                    <a:p>
                      <a:pPr marL="342900" indent="-342900">
                        <a:buFont typeface="+mj-lt"/>
                        <a:buAutoNum type="arabicPeriod"/>
                      </a:pPr>
                      <a:r>
                        <a:rPr lang="en-US" b="1" dirty="0">
                          <a:latin typeface="Arial" panose="020B0604020202020204" pitchFamily="34" charset="0"/>
                          <a:cs typeface="Arial" panose="020B0604020202020204" pitchFamily="34" charset="0"/>
                        </a:rPr>
                        <a:t> November - Sweepstakes, Phone * +</a:t>
                      </a:r>
                    </a:p>
                    <a:p>
                      <a:pPr marL="342900" indent="-342900">
                        <a:buFont typeface="+mj-lt"/>
                        <a:buAutoNum type="arabicPeriod"/>
                      </a:pPr>
                      <a:r>
                        <a:rPr lang="en-US" b="1" dirty="0">
                          <a:latin typeface="Arial" panose="020B0604020202020204" pitchFamily="34" charset="0"/>
                          <a:cs typeface="Arial" panose="020B0604020202020204" pitchFamily="34" charset="0"/>
                        </a:rPr>
                        <a:t> December – 160</a:t>
                      </a:r>
                      <a:r>
                        <a:rPr lang="en-US" b="1" baseline="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Meter Contest +</a:t>
                      </a:r>
                    </a:p>
                    <a:p>
                      <a:pPr marL="342900" indent="-342900">
                        <a:buFont typeface="+mj-lt"/>
                        <a:buAutoNum type="arabicPeriod"/>
                      </a:pPr>
                      <a:r>
                        <a:rPr lang="en-US" b="1" dirty="0">
                          <a:latin typeface="Arial" panose="020B0604020202020204" pitchFamily="34" charset="0"/>
                          <a:cs typeface="Arial" panose="020B0604020202020204" pitchFamily="34" charset="0"/>
                        </a:rPr>
                        <a:t> December – 10</a:t>
                      </a:r>
                      <a:r>
                        <a:rPr lang="en-US" b="1" baseline="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Meter Contest +</a:t>
                      </a:r>
                    </a:p>
                    <a:p>
                      <a:pPr>
                        <a:buFont typeface="Arial" panose="020B0604020202020204" pitchFamily="34" charset="0"/>
                        <a:buNone/>
                      </a:pPr>
                      <a:endParaRPr lang="en-US" dirty="0">
                        <a:latin typeface="Verdana, 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2034928789"/>
              </p:ext>
            </p:extLst>
          </p:nvPr>
        </p:nvGraphicFramePr>
        <p:xfrm>
          <a:off x="6645812" y="1035685"/>
          <a:ext cx="4707988" cy="3309978"/>
        </p:xfrm>
        <a:graphic>
          <a:graphicData uri="http://schemas.openxmlformats.org/drawingml/2006/table">
            <a:tbl>
              <a:tblPr>
                <a:effectLst>
                  <a:innerShdw blurRad="63500" dist="50800" dir="13500000">
                    <a:prstClr val="black">
                      <a:alpha val="50000"/>
                    </a:prstClr>
                  </a:innerShdw>
                </a:effectLst>
              </a:tblPr>
              <a:tblGrid>
                <a:gridCol w="4707988">
                  <a:extLst>
                    <a:ext uri="{9D8B030D-6E8A-4147-A177-3AD203B41FA5}">
                      <a16:colId xmlns:a16="http://schemas.microsoft.com/office/drawing/2014/main" xmlns="" val="20000"/>
                    </a:ext>
                  </a:extLst>
                </a:gridCol>
              </a:tblGrid>
              <a:tr h="3309978">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800" b="1" dirty="0"/>
                        <a:t>  </a:t>
                      </a:r>
                      <a:r>
                        <a:rPr lang="en-US" sz="2800" b="1" dirty="0"/>
                        <a:t>9 other operating events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800" b="1" dirty="0">
                        <a:latin typeface="Verdana, Arial"/>
                      </a:endParaRPr>
                    </a:p>
                    <a:p>
                      <a:pPr marL="342900" indent="-342900">
                        <a:buFont typeface="+mj-lt"/>
                        <a:buAutoNum type="arabicPeriod"/>
                      </a:pPr>
                      <a:r>
                        <a:rPr lang="en-US" sz="1700" b="1" dirty="0">
                          <a:latin typeface="Arial" panose="020B0604020202020204" pitchFamily="34" charset="0"/>
                          <a:cs typeface="Arial" panose="020B0604020202020204" pitchFamily="34" charset="0"/>
                        </a:rPr>
                        <a:t>January - Straight Key Night</a:t>
                      </a:r>
                    </a:p>
                    <a:p>
                      <a:pPr marL="342900" indent="-342900">
                        <a:buFont typeface="+mj-lt"/>
                        <a:buAutoNum type="arabicPeriod"/>
                      </a:pPr>
                      <a:r>
                        <a:rPr lang="en-US" sz="1700" b="1" dirty="0">
                          <a:latin typeface="Arial" panose="020B0604020202020204" pitchFamily="34" charset="0"/>
                          <a:cs typeface="Arial" panose="020B0604020202020204" pitchFamily="34" charset="0"/>
                        </a:rPr>
                        <a:t>January - Kids Day</a:t>
                      </a:r>
                    </a:p>
                    <a:p>
                      <a:pPr marL="342900" indent="-342900">
                        <a:buFont typeface="+mj-lt"/>
                        <a:buAutoNum type="arabicPeriod"/>
                      </a:pPr>
                      <a:r>
                        <a:rPr lang="en-US" sz="1700" b="1" dirty="0">
                          <a:latin typeface="Arial" panose="020B0604020202020204" pitchFamily="34" charset="0"/>
                          <a:cs typeface="Arial" panose="020B0604020202020204" pitchFamily="34" charset="0"/>
                        </a:rPr>
                        <a:t>February - School Club Roundup</a:t>
                      </a:r>
                    </a:p>
                    <a:p>
                      <a:pPr marL="342900" indent="-342900">
                        <a:buFont typeface="+mj-lt"/>
                        <a:buAutoNum type="arabicPeriod"/>
                      </a:pPr>
                      <a:r>
                        <a:rPr lang="en-US" sz="1700" b="1" dirty="0">
                          <a:latin typeface="Arial" panose="020B0604020202020204" pitchFamily="34" charset="0"/>
                          <a:cs typeface="Arial" panose="020B0604020202020204" pitchFamily="34" charset="0"/>
                        </a:rPr>
                        <a:t>April</a:t>
                      </a:r>
                      <a:r>
                        <a:rPr lang="en-US" sz="1700" b="1" baseline="0" dirty="0">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 Rookie Roundup – Phone</a:t>
                      </a:r>
                    </a:p>
                    <a:p>
                      <a:pPr marL="342900" indent="-342900">
                        <a:buFont typeface="+mj-lt"/>
                        <a:buAutoNum type="arabicPeriod"/>
                      </a:pPr>
                      <a:r>
                        <a:rPr lang="en-US" sz="1700" b="1" dirty="0">
                          <a:latin typeface="Arial" panose="020B0604020202020204" pitchFamily="34" charset="0"/>
                          <a:cs typeface="Arial" panose="020B0604020202020204" pitchFamily="34" charset="0"/>
                        </a:rPr>
                        <a:t>June - Kids Day</a:t>
                      </a:r>
                    </a:p>
                    <a:p>
                      <a:pPr marL="342900" indent="-342900">
                        <a:buFont typeface="+mj-lt"/>
                        <a:buAutoNum type="arabicPeriod"/>
                      </a:pPr>
                      <a:r>
                        <a:rPr lang="en-US" sz="1700" b="1" dirty="0">
                          <a:solidFill>
                            <a:srgbClr val="FF0000"/>
                          </a:solidFill>
                          <a:latin typeface="Arial" panose="020B0604020202020204" pitchFamily="34" charset="0"/>
                          <a:cs typeface="Arial" panose="020B0604020202020204" pitchFamily="34" charset="0"/>
                        </a:rPr>
                        <a:t>June - Field Day (not a contest)</a:t>
                      </a:r>
                      <a:r>
                        <a:rPr lang="en-US" sz="1700" b="1" dirty="0">
                          <a:latin typeface="Arial" panose="020B0604020202020204" pitchFamily="34" charset="0"/>
                          <a:cs typeface="Arial" panose="020B0604020202020204" pitchFamily="34" charset="0"/>
                        </a:rPr>
                        <a:t> </a:t>
                      </a:r>
                    </a:p>
                    <a:p>
                      <a:pPr marL="342900" indent="-342900">
                        <a:buFont typeface="+mj-lt"/>
                        <a:buAutoNum type="arabicPeriod"/>
                      </a:pPr>
                      <a:r>
                        <a:rPr lang="en-US" sz="1700" b="1" dirty="0">
                          <a:latin typeface="Arial" panose="020B0604020202020204" pitchFamily="34" charset="0"/>
                          <a:cs typeface="Arial" panose="020B0604020202020204" pitchFamily="34" charset="0"/>
                        </a:rPr>
                        <a:t>August - Rookie Roundup – RTTY</a:t>
                      </a:r>
                    </a:p>
                    <a:p>
                      <a:pPr marL="342900" indent="-342900">
                        <a:buFont typeface="+mj-lt"/>
                        <a:buAutoNum type="arabicPeriod"/>
                      </a:pPr>
                      <a:r>
                        <a:rPr lang="en-US" sz="1700" b="1" dirty="0">
                          <a:latin typeface="Arial" panose="020B0604020202020204" pitchFamily="34" charset="0"/>
                          <a:cs typeface="Arial" panose="020B0604020202020204" pitchFamily="34" charset="0"/>
                        </a:rPr>
                        <a:t>October - School Club Roundup</a:t>
                      </a:r>
                    </a:p>
                    <a:p>
                      <a:pPr marL="342900" indent="-342900">
                        <a:buFont typeface="+mj-lt"/>
                        <a:buAutoNum type="arabicPeriod"/>
                      </a:pPr>
                      <a:r>
                        <a:rPr lang="en-US" sz="1700" b="1" dirty="0">
                          <a:latin typeface="Arial" panose="020B0604020202020204" pitchFamily="34" charset="0"/>
                          <a:cs typeface="Arial" panose="020B0604020202020204" pitchFamily="34" charset="0"/>
                        </a:rPr>
                        <a:t>December - Rookie Roundup–CW</a:t>
                      </a:r>
                      <a:endParaRPr lang="en-US" sz="17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531917965"/>
              </p:ext>
            </p:extLst>
          </p:nvPr>
        </p:nvGraphicFramePr>
        <p:xfrm>
          <a:off x="6645812" y="5045075"/>
          <a:ext cx="4707988" cy="1310640"/>
        </p:xfrm>
        <a:graphic>
          <a:graphicData uri="http://schemas.openxmlformats.org/drawingml/2006/table">
            <a:tbl>
              <a:tblPr>
                <a:effectLst>
                  <a:innerShdw blurRad="63500" dist="50800" dir="13500000">
                    <a:prstClr val="black">
                      <a:alpha val="50000"/>
                    </a:prstClr>
                  </a:innerShdw>
                </a:effectLst>
              </a:tblPr>
              <a:tblGrid>
                <a:gridCol w="4707988">
                  <a:extLst>
                    <a:ext uri="{9D8B030D-6E8A-4147-A177-3AD203B41FA5}">
                      <a16:colId xmlns:a16="http://schemas.microsoft.com/office/drawing/2014/main" xmlns="" val="20000"/>
                    </a:ext>
                  </a:extLst>
                </a:gridCol>
              </a:tblGrid>
              <a:tr h="944587">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600" i="1" dirty="0">
                          <a:latin typeface="Verdana, Arial"/>
                        </a:rPr>
                        <a:t>Plaques are available to be sponsored for</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i="1" dirty="0">
                          <a:latin typeface="Verdana, Arial"/>
                        </a:rPr>
                        <a:t>    the June VHF and other contests (see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i="1" dirty="0">
                          <a:latin typeface="Verdana, Arial"/>
                        </a:rPr>
                        <a:t>    events at left</a:t>
                      </a:r>
                      <a:r>
                        <a:rPr lang="en-US" sz="1600" i="1" baseline="0" dirty="0">
                          <a:latin typeface="Verdana, Arial"/>
                        </a:rPr>
                        <a:t> with an asterisk). Cost is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i="1" baseline="0" dirty="0">
                          <a:latin typeface="Verdana, Arial"/>
                        </a:rPr>
                        <a:t>    $80 each. Contact the ARRL Contest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i="1" baseline="0" dirty="0">
                          <a:latin typeface="Verdana, Arial"/>
                        </a:rPr>
                        <a:t>    Program at </a:t>
                      </a:r>
                      <a:r>
                        <a:rPr lang="en-US" sz="1600" i="1" baseline="0" dirty="0">
                          <a:latin typeface="Verdana, Arial"/>
                          <a:hlinkClick r:id="rId2"/>
                        </a:rPr>
                        <a:t>contests@arrl.org</a:t>
                      </a:r>
                      <a:r>
                        <a:rPr lang="en-US" sz="1600" i="1" baseline="0" dirty="0">
                          <a:latin typeface="Verdana, Arial"/>
                        </a:rPr>
                        <a:t> if interested.</a:t>
                      </a:r>
                      <a:endParaRPr lang="en-US" sz="1600" i="1" dirty="0">
                        <a:latin typeface="Verdana, 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9B073C-26EB-FAFA-FB0B-75F7146D4782}"/>
              </a:ext>
            </a:extLst>
          </p:cNvPr>
          <p:cNvSpPr>
            <a:spLocks noGrp="1"/>
          </p:cNvSpPr>
          <p:nvPr>
            <p:ph type="title"/>
          </p:nvPr>
        </p:nvSpPr>
        <p:spPr>
          <a:xfrm>
            <a:off x="838200" y="-135159"/>
            <a:ext cx="10515600" cy="1325563"/>
          </a:xfrm>
        </p:spPr>
        <p:txBody>
          <a:bodyPr/>
          <a:lstStyle/>
          <a:p>
            <a:r>
              <a:rPr lang="en-US" sz="4000" dirty="0"/>
              <a:t>What’s NEW in ARRL On-Air Operating Events?</a:t>
            </a:r>
          </a:p>
        </p:txBody>
      </p:sp>
      <p:sp>
        <p:nvSpPr>
          <p:cNvPr id="3" name="Content Placeholder 2">
            <a:extLst>
              <a:ext uri="{FF2B5EF4-FFF2-40B4-BE49-F238E27FC236}">
                <a16:creationId xmlns:a16="http://schemas.microsoft.com/office/drawing/2014/main" xmlns="" id="{F86CD977-DB40-AF3D-141D-B36DB4A47C04}"/>
              </a:ext>
            </a:extLst>
          </p:cNvPr>
          <p:cNvSpPr>
            <a:spLocks noGrp="1"/>
          </p:cNvSpPr>
          <p:nvPr>
            <p:ph idx="1"/>
          </p:nvPr>
        </p:nvSpPr>
        <p:spPr>
          <a:xfrm>
            <a:off x="638978" y="823307"/>
            <a:ext cx="10714822" cy="6034694"/>
          </a:xfrm>
        </p:spPr>
        <p:txBody>
          <a:bodyPr/>
          <a:lstStyle/>
          <a:p>
            <a:r>
              <a:rPr lang="en-US" sz="1800" b="1" dirty="0">
                <a:solidFill>
                  <a:srgbClr val="0070C0"/>
                </a:solidFill>
              </a:rPr>
              <a:t>2023 ARRL Year Of The Volunteer &amp; Volunteers on The Air (VOTA) </a:t>
            </a:r>
            <a:r>
              <a:rPr lang="en-US" sz="1800" dirty="0"/>
              <a:t>– Running January 1 through December 31, ARRL VOTA is a year-long operating event celebrating our thousands of volunteers.  Volunteers make routine contacts, together with W1AW/Portable State Activations, then upload them to LoTW. On a nightly basis, LoTW evaluates all 2023 data and tabulates point values for all worldwide call signs uploaded. A Leaderboard (in similar fashion to International Grid Chase) will show point values and QSO totals by call, rank by call, rank by band and/or mode. In addition, we will introduce a Worked All W1AW/Portable States on-line Certificate. </a:t>
            </a:r>
            <a:r>
              <a:rPr lang="en-US" sz="1800" b="1" dirty="0">
                <a:solidFill>
                  <a:srgbClr val="0070C0"/>
                </a:solidFill>
              </a:rPr>
              <a:t>https://vota.arrl.org</a:t>
            </a:r>
          </a:p>
          <a:p>
            <a:r>
              <a:rPr lang="en-US" sz="1800" b="1" dirty="0">
                <a:solidFill>
                  <a:srgbClr val="0070C0"/>
                </a:solidFill>
              </a:rPr>
              <a:t>Analog Category added to ARRL Jan / Jun / Sept VHF Contests </a:t>
            </a:r>
            <a:r>
              <a:rPr lang="en-US" sz="1800" dirty="0"/>
              <a:t>–</a:t>
            </a:r>
            <a:r>
              <a:rPr lang="en-US" sz="1800" b="1" i="1" dirty="0">
                <a:solidFill>
                  <a:srgbClr val="0070C0"/>
                </a:solidFill>
              </a:rPr>
              <a:t> </a:t>
            </a:r>
            <a:r>
              <a:rPr lang="en-US" sz="1800" dirty="0"/>
              <a:t>Single Operator (High and Low Power); Single Operator Portable; and Single Operator, 3-Bands entrants may enter in either All Mode or Analog Only mode sub-categories.</a:t>
            </a:r>
          </a:p>
          <a:p>
            <a:r>
              <a:rPr lang="en-US" sz="1800" b="1" dirty="0">
                <a:solidFill>
                  <a:srgbClr val="0070C0"/>
                </a:solidFill>
              </a:rPr>
              <a:t>Fourth Weekend (a second 2.3 GHz and Up weekend) added to ARRL EME Contest</a:t>
            </a:r>
          </a:p>
          <a:p>
            <a:r>
              <a:rPr lang="en-US" sz="1600" b="1" dirty="0">
                <a:solidFill>
                  <a:srgbClr val="0070C0"/>
                </a:solidFill>
              </a:rPr>
              <a:t>ARRL Digital Contest (no RTTY) </a:t>
            </a:r>
            <a:r>
              <a:rPr lang="en-US" sz="1600" dirty="0"/>
              <a:t>– First weekend in June – 160-6 meters – Grid-square exchange.</a:t>
            </a:r>
          </a:p>
          <a:p>
            <a:r>
              <a:rPr lang="en-US" sz="1600" b="1" dirty="0">
                <a:solidFill>
                  <a:srgbClr val="0070C0"/>
                </a:solidFill>
              </a:rPr>
              <a:t>RTTY Roundup </a:t>
            </a:r>
            <a:r>
              <a:rPr lang="en-US" sz="1600" dirty="0"/>
              <a:t>– Became RTTY only in 2023.</a:t>
            </a:r>
          </a:p>
          <a:p>
            <a:r>
              <a:rPr lang="en-US" sz="1600" b="1" dirty="0">
                <a:solidFill>
                  <a:srgbClr val="0070C0"/>
                </a:solidFill>
              </a:rPr>
              <a:t>Promoting Contests via Social Media </a:t>
            </a:r>
            <a:r>
              <a:rPr lang="en-US" sz="1600" dirty="0"/>
              <a:t>– For HF contest events, such participants are listed in the Unlimited entry category.</a:t>
            </a:r>
          </a:p>
          <a:p>
            <a:r>
              <a:rPr lang="en-US" sz="1600" b="1" dirty="0">
                <a:solidFill>
                  <a:srgbClr val="0070C0"/>
                </a:solidFill>
              </a:rPr>
              <a:t>Youth Overlay in All Contests </a:t>
            </a:r>
            <a:r>
              <a:rPr lang="en-US" sz="1600" dirty="0"/>
              <a:t>– The contest log uploader asks entrants who are 25 or younger to supply their age.</a:t>
            </a:r>
          </a:p>
          <a:p>
            <a:r>
              <a:rPr lang="en-US" sz="1600" b="1" dirty="0">
                <a:solidFill>
                  <a:srgbClr val="0070C0"/>
                </a:solidFill>
              </a:rPr>
              <a:t>Club Competition, Multiop Station Club Score Distribution </a:t>
            </a:r>
            <a:r>
              <a:rPr lang="en-US" sz="1600" dirty="0"/>
              <a:t>– Where Multioperator stations have visiting operators,  the score will be apportioned amongst the operator’s home club as specified at log upload.</a:t>
            </a:r>
          </a:p>
          <a:p>
            <a:r>
              <a:rPr lang="en-US" sz="1600" b="1" dirty="0">
                <a:solidFill>
                  <a:srgbClr val="0070C0"/>
                </a:solidFill>
              </a:rPr>
              <a:t>New for Field Day </a:t>
            </a:r>
            <a:r>
              <a:rPr lang="en-US" sz="1600" dirty="0"/>
              <a:t>– No limit on GOTA QSOs (all worth 5 points); Class’s A, B, C allowed up to 500W</a:t>
            </a:r>
          </a:p>
          <a:p>
            <a:r>
              <a:rPr lang="en-US" sz="1600" b="1" dirty="0">
                <a:solidFill>
                  <a:srgbClr val="0070C0"/>
                </a:solidFill>
              </a:rPr>
              <a:t>Multi-channel streaming and automated operations are prohibited in all ARRL Contests or Awards (</a:t>
            </a:r>
            <a:r>
              <a:rPr lang="en-US" sz="1600" b="1" dirty="0" err="1">
                <a:solidFill>
                  <a:srgbClr val="0070C0"/>
                </a:solidFill>
              </a:rPr>
              <a:t>eg</a:t>
            </a:r>
            <a:r>
              <a:rPr lang="en-US" sz="1600" b="1" dirty="0">
                <a:solidFill>
                  <a:srgbClr val="0070C0"/>
                </a:solidFill>
              </a:rPr>
              <a:t> FT-x Fox and Hound; </a:t>
            </a:r>
            <a:r>
              <a:rPr lang="en-US" sz="1600" b="1" dirty="0" err="1">
                <a:solidFill>
                  <a:srgbClr val="0070C0"/>
                </a:solidFill>
              </a:rPr>
              <a:t>DXpedition</a:t>
            </a:r>
            <a:r>
              <a:rPr lang="en-US" sz="1600" b="1" dirty="0">
                <a:solidFill>
                  <a:srgbClr val="0070C0"/>
                </a:solidFill>
              </a:rPr>
              <a:t> mode; or MSHV are not permitted.)</a:t>
            </a:r>
          </a:p>
        </p:txBody>
      </p:sp>
    </p:spTree>
    <p:extLst>
      <p:ext uri="{BB962C8B-B14F-4D97-AF65-F5344CB8AC3E}">
        <p14:creationId xmlns:p14="http://schemas.microsoft.com/office/powerpoint/2010/main" val="65996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38200" y="0"/>
            <a:ext cx="10515600" cy="663575"/>
          </a:xfrm>
        </p:spPr>
        <p:txBody>
          <a:bodyPr/>
          <a:lstStyle/>
          <a:p>
            <a:pPr eaLnBrk="1" hangingPunct="1"/>
            <a:r>
              <a:rPr lang="en-US" altLang="en-US" sz="3200" b="1" dirty="0"/>
              <a:t>Who’s behind the curtain?</a:t>
            </a:r>
          </a:p>
        </p:txBody>
      </p:sp>
      <p:sp>
        <p:nvSpPr>
          <p:cNvPr id="3" name="Content Placeholder 2"/>
          <p:cNvSpPr>
            <a:spLocks noGrp="1"/>
          </p:cNvSpPr>
          <p:nvPr>
            <p:ph idx="1"/>
          </p:nvPr>
        </p:nvSpPr>
        <p:spPr>
          <a:xfrm>
            <a:off x="838200" y="663575"/>
            <a:ext cx="10922000" cy="6386649"/>
          </a:xfrm>
        </p:spPr>
        <p:txBody>
          <a:bodyPr rtlCol="0">
            <a:noAutofit/>
          </a:bodyPr>
          <a:lstStyle/>
          <a:p>
            <a:pPr marL="0" indent="0" eaLnBrk="1" fontAlgn="auto" hangingPunct="1">
              <a:spcAft>
                <a:spcPts val="0"/>
              </a:spcAft>
              <a:buFont typeface="Arial" panose="020B0604020202020204" pitchFamily="34" charset="0"/>
              <a:buNone/>
              <a:defRPr/>
            </a:pPr>
            <a:r>
              <a:rPr lang="en-US" sz="1800" dirty="0"/>
              <a:t>For each contest, outside authors create the </a:t>
            </a:r>
            <a:r>
              <a:rPr lang="en-US" sz="1800" i="1" dirty="0"/>
              <a:t>QST</a:t>
            </a:r>
            <a:r>
              <a:rPr lang="en-US" sz="1800" dirty="0"/>
              <a:t> and online results.  You have seen their names in </a:t>
            </a:r>
            <a:r>
              <a:rPr lang="en-US" sz="1800" i="1" dirty="0"/>
              <a:t>QST</a:t>
            </a:r>
            <a:r>
              <a:rPr lang="en-US" sz="1800" dirty="0"/>
              <a:t>, and you have worked them on the bands. But here’s their names by event (Author/Editor):</a:t>
            </a:r>
          </a:p>
          <a:p>
            <a:pPr eaLnBrk="1" fontAlgn="auto" hangingPunct="1">
              <a:spcBef>
                <a:spcPts val="600"/>
              </a:spcBef>
              <a:spcAft>
                <a:spcPts val="0"/>
              </a:spcAft>
              <a:defRPr/>
            </a:pPr>
            <a:r>
              <a:rPr lang="en-US" sz="1800" dirty="0"/>
              <a:t> January - RTTY Roundup – Jeff Stai WK6I</a:t>
            </a:r>
          </a:p>
          <a:p>
            <a:pPr eaLnBrk="1" fontAlgn="auto" hangingPunct="1">
              <a:spcBef>
                <a:spcPts val="600"/>
              </a:spcBef>
              <a:spcAft>
                <a:spcPts val="0"/>
              </a:spcAft>
              <a:defRPr/>
            </a:pPr>
            <a:r>
              <a:rPr lang="en-US" sz="1800" dirty="0"/>
              <a:t> January - VHF Contest – James Duffy KK6MC / Doug Grant K1DG</a:t>
            </a:r>
          </a:p>
          <a:p>
            <a:pPr eaLnBrk="1" fontAlgn="auto" hangingPunct="1">
              <a:spcBef>
                <a:spcPts val="600"/>
              </a:spcBef>
              <a:spcAft>
                <a:spcPts val="0"/>
              </a:spcAft>
              <a:defRPr/>
            </a:pPr>
            <a:r>
              <a:rPr lang="en-US" sz="1800" dirty="0"/>
              <a:t> February/October – School Club Roundup – Lew </a:t>
            </a:r>
            <a:r>
              <a:rPr lang="en-US" sz="1800" dirty="0" err="1"/>
              <a:t>Malchick</a:t>
            </a:r>
            <a:r>
              <a:rPr lang="en-US" sz="1800" dirty="0"/>
              <a:t> N2RQ </a:t>
            </a:r>
          </a:p>
          <a:p>
            <a:pPr eaLnBrk="1" fontAlgn="auto" hangingPunct="1">
              <a:spcBef>
                <a:spcPts val="600"/>
              </a:spcBef>
              <a:spcAft>
                <a:spcPts val="0"/>
              </a:spcAft>
              <a:defRPr/>
            </a:pPr>
            <a:r>
              <a:rPr lang="en-US" sz="1800" dirty="0"/>
              <a:t> February - International DX Contest, CW = Mark Beckwith N5OT, Phone = Chris Tate N6WM (Kelly Taylor VE4XT)</a:t>
            </a:r>
          </a:p>
          <a:p>
            <a:pPr eaLnBrk="1" fontAlgn="auto" hangingPunct="1">
              <a:spcBef>
                <a:spcPts val="600"/>
              </a:spcBef>
              <a:spcAft>
                <a:spcPts val="0"/>
              </a:spcAft>
              <a:defRPr/>
            </a:pPr>
            <a:r>
              <a:rPr lang="en-US" sz="1800" dirty="0"/>
              <a:t> April/August/December – Rookie Roundup (online scoring by Bruce Horn WA7BNM)</a:t>
            </a:r>
          </a:p>
          <a:p>
            <a:pPr eaLnBrk="1" fontAlgn="auto" hangingPunct="1">
              <a:spcBef>
                <a:spcPts val="600"/>
              </a:spcBef>
              <a:spcAft>
                <a:spcPts val="0"/>
              </a:spcAft>
              <a:defRPr/>
            </a:pPr>
            <a:r>
              <a:rPr lang="en-US" sz="1800" dirty="0"/>
              <a:t> June - ARRL Digital Contest  – </a:t>
            </a:r>
            <a:r>
              <a:rPr lang="en-US" sz="1800" dirty="0">
                <a:highlight>
                  <a:srgbClr val="FFFF00"/>
                </a:highlight>
              </a:rPr>
              <a:t>open</a:t>
            </a:r>
          </a:p>
          <a:p>
            <a:pPr eaLnBrk="1" fontAlgn="auto" hangingPunct="1">
              <a:spcBef>
                <a:spcPts val="600"/>
              </a:spcBef>
              <a:spcAft>
                <a:spcPts val="0"/>
              </a:spcAft>
              <a:defRPr/>
            </a:pPr>
            <a:r>
              <a:rPr lang="en-US" sz="1800" dirty="0"/>
              <a:t> June - VHF Contest – </a:t>
            </a:r>
            <a:r>
              <a:rPr lang="en-US" sz="1800" dirty="0">
                <a:highlight>
                  <a:srgbClr val="FFFF00"/>
                </a:highlight>
              </a:rPr>
              <a:t>open</a:t>
            </a:r>
          </a:p>
          <a:p>
            <a:pPr eaLnBrk="1" fontAlgn="auto" hangingPunct="1">
              <a:spcBef>
                <a:spcPts val="600"/>
              </a:spcBef>
              <a:spcAft>
                <a:spcPts val="0"/>
              </a:spcAft>
              <a:defRPr/>
            </a:pPr>
            <a:r>
              <a:rPr lang="en-US" sz="1800" dirty="0"/>
              <a:t> July - IARU HF Championship – Bob Raymond, WA1Z (Doug Grant K1DG)</a:t>
            </a:r>
          </a:p>
          <a:p>
            <a:pPr eaLnBrk="1" fontAlgn="auto" hangingPunct="1">
              <a:spcBef>
                <a:spcPts val="600"/>
              </a:spcBef>
              <a:spcAft>
                <a:spcPts val="0"/>
              </a:spcAft>
              <a:defRPr/>
            </a:pPr>
            <a:r>
              <a:rPr lang="en-US" sz="1800" dirty="0"/>
              <a:t> August - 222 MHz and Up Distance Contest – </a:t>
            </a:r>
            <a:r>
              <a:rPr lang="en-US" sz="1800" dirty="0">
                <a:highlight>
                  <a:srgbClr val="FFFF00"/>
                </a:highlight>
              </a:rPr>
              <a:t>open</a:t>
            </a:r>
          </a:p>
          <a:p>
            <a:pPr eaLnBrk="1" fontAlgn="auto" hangingPunct="1">
              <a:spcBef>
                <a:spcPts val="600"/>
              </a:spcBef>
              <a:spcAft>
                <a:spcPts val="0"/>
              </a:spcAft>
              <a:defRPr/>
            </a:pPr>
            <a:r>
              <a:rPr lang="en-US" sz="1800" dirty="0"/>
              <a:t> August/September - 10 GHz &amp; Up Contest – Rus Healy K2UA</a:t>
            </a:r>
          </a:p>
          <a:p>
            <a:pPr eaLnBrk="1" fontAlgn="auto" hangingPunct="1">
              <a:spcBef>
                <a:spcPts val="600"/>
              </a:spcBef>
              <a:spcAft>
                <a:spcPts val="0"/>
              </a:spcAft>
              <a:defRPr/>
            </a:pPr>
            <a:r>
              <a:rPr lang="en-US" sz="1800" dirty="0"/>
              <a:t> September - VHF Contest –  Ralph “Gator” Bowen N5RZ</a:t>
            </a:r>
          </a:p>
          <a:p>
            <a:pPr eaLnBrk="1" fontAlgn="auto" hangingPunct="1">
              <a:spcBef>
                <a:spcPts val="600"/>
              </a:spcBef>
              <a:spcAft>
                <a:spcPts val="0"/>
              </a:spcAft>
              <a:defRPr/>
            </a:pPr>
            <a:r>
              <a:rPr lang="en-US" sz="1800" dirty="0"/>
              <a:t> September/October/November - EME Contest – Skip Paulsen W1PV </a:t>
            </a:r>
          </a:p>
          <a:p>
            <a:pPr eaLnBrk="1" fontAlgn="auto" hangingPunct="1">
              <a:spcBef>
                <a:spcPts val="600"/>
              </a:spcBef>
              <a:spcAft>
                <a:spcPts val="0"/>
              </a:spcAft>
              <a:defRPr/>
            </a:pPr>
            <a:r>
              <a:rPr lang="en-US" sz="1800" dirty="0"/>
              <a:t> November - Sweepstakes – CW = Kelly Taylor VE4XT, Phone = Scott Davis K5TA </a:t>
            </a:r>
          </a:p>
          <a:p>
            <a:pPr eaLnBrk="1" fontAlgn="auto" hangingPunct="1">
              <a:spcBef>
                <a:spcPts val="600"/>
              </a:spcBef>
              <a:spcAft>
                <a:spcPts val="0"/>
              </a:spcAft>
              <a:defRPr/>
            </a:pPr>
            <a:r>
              <a:rPr lang="en-US" sz="1800" dirty="0"/>
              <a:t> December - 160 Meter Contest – Mark Beckwith, N5OT (Doug Grant K1DG)</a:t>
            </a:r>
          </a:p>
          <a:p>
            <a:pPr eaLnBrk="1" fontAlgn="auto" hangingPunct="1">
              <a:spcBef>
                <a:spcPts val="600"/>
              </a:spcBef>
              <a:spcAft>
                <a:spcPts val="0"/>
              </a:spcAft>
              <a:defRPr/>
            </a:pPr>
            <a:r>
              <a:rPr lang="en-US" sz="1800" dirty="0"/>
              <a:t> December - 10 Meter Contest – Andrew Goss AA5JF</a:t>
            </a:r>
          </a:p>
          <a:p>
            <a:pPr marL="0" indent="0" eaLnBrk="1" fontAlgn="auto" hangingPunct="1">
              <a:spcAft>
                <a:spcPts val="0"/>
              </a:spcAft>
              <a:buFont typeface="Arial" panose="020B0604020202020204" pitchFamily="34" charset="0"/>
              <a:buNone/>
              <a:defRPr/>
            </a:pPr>
            <a:r>
              <a:rPr lang="en-US" sz="1800" dirty="0"/>
              <a:t>When you see the above contributors at conferences, hamfests, DX or HF conventions, please consider thanking them extraordinary work they do behind the scenes to provide these great write-ups in </a:t>
            </a:r>
            <a:r>
              <a:rPr lang="en-US" sz="1800" i="1" dirty="0"/>
              <a:t>QST</a:t>
            </a:r>
            <a:r>
              <a:rPr lang="en-US" sz="1800" dirty="0"/>
              <a:t> and on the ARRL web!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8200" y="0"/>
            <a:ext cx="10515600" cy="857250"/>
          </a:xfrm>
        </p:spPr>
        <p:txBody>
          <a:bodyPr/>
          <a:lstStyle/>
          <a:p>
            <a:pPr eaLnBrk="1" hangingPunct="1"/>
            <a:r>
              <a:rPr lang="en-US" altLang="en-US" b="1"/>
              <a:t>More unsung heros:</a:t>
            </a:r>
          </a:p>
        </p:txBody>
      </p:sp>
      <p:sp>
        <p:nvSpPr>
          <p:cNvPr id="3" name="Content Placeholder 2"/>
          <p:cNvSpPr>
            <a:spLocks noGrp="1"/>
          </p:cNvSpPr>
          <p:nvPr>
            <p:ph idx="1"/>
          </p:nvPr>
        </p:nvSpPr>
        <p:spPr>
          <a:xfrm>
            <a:off x="838200" y="857250"/>
            <a:ext cx="10515600" cy="5837464"/>
          </a:xfrm>
        </p:spPr>
        <p:txBody>
          <a:bodyPr rtlCol="0">
            <a:noAutofit/>
          </a:bodyPr>
          <a:lstStyle/>
          <a:p>
            <a:pPr marL="0" indent="0" eaLnBrk="1" fontAlgn="auto" hangingPunct="1">
              <a:spcAft>
                <a:spcPts val="0"/>
              </a:spcAft>
              <a:buFont typeface="Arial" panose="020B0604020202020204" pitchFamily="34" charset="0"/>
              <a:buNone/>
              <a:defRPr/>
            </a:pPr>
            <a:r>
              <a:rPr lang="en-US" sz="2000" dirty="0"/>
              <a:t>You’ve also heard these folks in the contests, and have seen their names in print as well, but honorable mention is deserved to these extraordinary contest program contributors and volunteers:</a:t>
            </a:r>
          </a:p>
          <a:p>
            <a:pPr eaLnBrk="1" fontAlgn="auto" hangingPunct="1">
              <a:spcAft>
                <a:spcPts val="0"/>
              </a:spcAft>
              <a:defRPr/>
            </a:pPr>
            <a:r>
              <a:rPr lang="en-US" sz="2000" dirty="0"/>
              <a:t>ARRL Contest Advisory Committee (CAC) – In the recent years, CAC Chairman, Craig Thompson K9CT, (together the CAC Members – and its VHF Working Group) have reviewed several contest topics, resulting in several enhancements to HF and VHF+ events.</a:t>
            </a:r>
          </a:p>
          <a:p>
            <a:pPr eaLnBrk="1" fontAlgn="auto" hangingPunct="1">
              <a:spcAft>
                <a:spcPts val="0"/>
              </a:spcAft>
              <a:defRPr/>
            </a:pPr>
            <a:r>
              <a:rPr lang="en-US" sz="2000" dirty="0"/>
              <a:t>Ward Silver NØAX – while he has in recent years begin a graceful retirement from his generous efforts helping the ARRL Contest Program (in addition to writing a bounty of material for </a:t>
            </a:r>
            <a:r>
              <a:rPr lang="en-US" sz="2000" i="1" dirty="0"/>
              <a:t>QST</a:t>
            </a:r>
            <a:r>
              <a:rPr lang="en-US" sz="2000" dirty="0"/>
              <a:t> and other ARRL Publications), what you may not know is that for many years Ward has helped Contest Program Managers orchestrate the complex ebb and flow of contest data, log checking, and results authoring and editing. Many thanks, Ward!</a:t>
            </a:r>
          </a:p>
          <a:p>
            <a:pPr eaLnBrk="1" fontAlgn="auto" hangingPunct="1">
              <a:spcAft>
                <a:spcPts val="0"/>
              </a:spcAft>
              <a:defRPr/>
            </a:pPr>
            <a:r>
              <a:rPr lang="en-US" sz="2000" dirty="0"/>
              <a:t>Trey Garlough N5KO and Bruce Horn WA7BNM – Trey is the man behind the scenes for database and contest tables operations, while Bruce has created the many web apps for uploading ARRL (and </a:t>
            </a:r>
            <a:r>
              <a:rPr lang="en-US" sz="2000" dirty="0" err="1"/>
              <a:t>CQ</a:t>
            </a:r>
            <a:r>
              <a:rPr lang="en-US" sz="2000" dirty="0"/>
              <a:t> and other event) logs. Including: Contests, Field Day, HPM/150, 3830-Scores, etc. Bruce also hosts the ARRL event web pages for Frequency Measuring Tests and Rookie Roundup.  </a:t>
            </a:r>
          </a:p>
          <a:p>
            <a:pPr eaLnBrk="1" fontAlgn="auto" hangingPunct="1">
              <a:spcAft>
                <a:spcPts val="0"/>
              </a:spcAft>
              <a:defRPr/>
            </a:pPr>
            <a:r>
              <a:rPr lang="en-US" sz="2000" dirty="0"/>
              <a:t>We’ll withhold the names, but we deeply appreciate the volunteer efforts of our volunteer log checkers, and volunteer paper-log entry folks.</a:t>
            </a:r>
            <a:br>
              <a:rPr lang="en-US" sz="2000" dirty="0"/>
            </a:br>
            <a:r>
              <a:rPr lang="en-US" sz="2000" dirty="0"/>
              <a:t/>
            </a:r>
            <a:br>
              <a:rPr lang="en-US" sz="2000" dirty="0"/>
            </a:br>
            <a:r>
              <a:rPr lang="en-US" sz="2000" dirty="0"/>
              <a:t>Please thank these folks (when you see them in person, have email exchanges with them, or hear them on the air) for the tireless efforts of these contributors to our contest community!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1718" y="114300"/>
            <a:ext cx="11994776" cy="878159"/>
          </a:xfrm>
        </p:spPr>
        <p:txBody>
          <a:bodyPr/>
          <a:lstStyle/>
          <a:p>
            <a:pPr algn="ctr" eaLnBrk="1" hangingPunct="1"/>
            <a:r>
              <a:rPr lang="en-US" altLang="en-US" sz="3200" b="1" dirty="0"/>
              <a:t>All Events - Contest Activity (Logs) Reported to ARRL 2011-2022 YTD</a:t>
            </a:r>
            <a:endParaRPr lang="en-US" altLang="en-US" sz="3200" dirty="0"/>
          </a:p>
        </p:txBody>
      </p:sp>
      <p:pic>
        <p:nvPicPr>
          <p:cNvPr id="4" name="Picture 3">
            <a:extLst>
              <a:ext uri="{FF2B5EF4-FFF2-40B4-BE49-F238E27FC236}">
                <a16:creationId xmlns:a16="http://schemas.microsoft.com/office/drawing/2014/main" xmlns="" id="{821DB7AE-7F51-A841-4895-7E3D58798A90}"/>
              </a:ext>
            </a:extLst>
          </p:cNvPr>
          <p:cNvPicPr>
            <a:picLocks noChangeAspect="1"/>
          </p:cNvPicPr>
          <p:nvPr/>
        </p:nvPicPr>
        <p:blipFill>
          <a:blip r:embed="rId2"/>
          <a:stretch>
            <a:fillRect/>
          </a:stretch>
        </p:blipFill>
        <p:spPr>
          <a:xfrm>
            <a:off x="1255923" y="992459"/>
            <a:ext cx="9482834" cy="57512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141" y="468350"/>
            <a:ext cx="11519209" cy="6133171"/>
          </a:xfrm>
        </p:spPr>
        <p:txBody>
          <a:bodyPr/>
          <a:lstStyle/>
          <a:p>
            <a:endParaRPr lang="en-US" dirty="0"/>
          </a:p>
          <a:p>
            <a:endParaRPr lang="en-US" dirty="0"/>
          </a:p>
          <a:p>
            <a:endParaRPr lang="en-US" dirty="0"/>
          </a:p>
        </p:txBody>
      </p:sp>
      <p:sp>
        <p:nvSpPr>
          <p:cNvPr id="6" name="TextBox 5"/>
          <p:cNvSpPr txBox="1"/>
          <p:nvPr/>
        </p:nvSpPr>
        <p:spPr>
          <a:xfrm>
            <a:off x="379141" y="160573"/>
            <a:ext cx="11519209" cy="553998"/>
          </a:xfrm>
          <a:prstGeom prst="rect">
            <a:avLst/>
          </a:prstGeom>
          <a:noFill/>
        </p:spPr>
        <p:txBody>
          <a:bodyPr wrap="squar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3000" b="1" dirty="0">
                <a:solidFill>
                  <a:prstClr val="black">
                    <a:lumMod val="65000"/>
                    <a:lumOff val="35000"/>
                  </a:prstClr>
                </a:solidFill>
              </a:rPr>
              <a:t>VHF + Contest Activity (Logs) Reported to ARRL 2011-2022</a:t>
            </a:r>
            <a:endParaRPr lang="en-US" sz="3000" dirty="0">
              <a:solidFill>
                <a:prstClr val="black">
                  <a:lumMod val="65000"/>
                  <a:lumOff val="35000"/>
                </a:prstClr>
              </a:solidFill>
            </a:endParaRPr>
          </a:p>
        </p:txBody>
      </p:sp>
      <p:pic>
        <p:nvPicPr>
          <p:cNvPr id="5" name="Picture 4">
            <a:extLst>
              <a:ext uri="{FF2B5EF4-FFF2-40B4-BE49-F238E27FC236}">
                <a16:creationId xmlns:a16="http://schemas.microsoft.com/office/drawing/2014/main" xmlns="" id="{8BD91976-6347-4495-B3E6-36875004C1C4}"/>
              </a:ext>
            </a:extLst>
          </p:cNvPr>
          <p:cNvPicPr>
            <a:picLocks noChangeAspect="1"/>
          </p:cNvPicPr>
          <p:nvPr/>
        </p:nvPicPr>
        <p:blipFill>
          <a:blip r:embed="rId2"/>
          <a:stretch>
            <a:fillRect/>
          </a:stretch>
        </p:blipFill>
        <p:spPr>
          <a:xfrm>
            <a:off x="1553378" y="714571"/>
            <a:ext cx="9166034" cy="6057711"/>
          </a:xfrm>
          <a:prstGeom prst="rect">
            <a:avLst/>
          </a:prstGeom>
        </p:spPr>
      </p:pic>
    </p:spTree>
    <p:extLst>
      <p:ext uri="{BB962C8B-B14F-4D97-AF65-F5344CB8AC3E}">
        <p14:creationId xmlns:p14="http://schemas.microsoft.com/office/powerpoint/2010/main" val="65169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b="1"/>
              <a:t>Three Keys to Contest Success</a:t>
            </a:r>
          </a:p>
        </p:txBody>
      </p:sp>
      <p:sp>
        <p:nvSpPr>
          <p:cNvPr id="16387" name="Content Placeholder 2"/>
          <p:cNvSpPr>
            <a:spLocks noGrp="1"/>
          </p:cNvSpPr>
          <p:nvPr>
            <p:ph idx="1"/>
          </p:nvPr>
        </p:nvSpPr>
        <p:spPr/>
        <p:txBody>
          <a:bodyPr/>
          <a:lstStyle/>
          <a:p>
            <a:pPr marL="514350" indent="-514350" eaLnBrk="1" hangingPunct="1">
              <a:lnSpc>
                <a:spcPct val="200000"/>
              </a:lnSpc>
              <a:buFont typeface="Arial" panose="020B0604020202020204" pitchFamily="34" charset="0"/>
              <a:buAutoNum type="arabicPeriod"/>
            </a:pPr>
            <a:r>
              <a:rPr lang="en-US" altLang="en-US" sz="3600" dirty="0"/>
              <a:t>Get on the air!</a:t>
            </a:r>
          </a:p>
          <a:p>
            <a:pPr marL="514350" indent="-514350" eaLnBrk="1" hangingPunct="1">
              <a:lnSpc>
                <a:spcPct val="200000"/>
              </a:lnSpc>
              <a:buFont typeface="Arial" panose="020B0604020202020204" pitchFamily="34" charset="0"/>
              <a:buAutoNum type="arabicPeriod"/>
            </a:pPr>
            <a:r>
              <a:rPr lang="en-US" altLang="en-US" sz="3600" dirty="0"/>
              <a:t>Have fun!</a:t>
            </a:r>
          </a:p>
          <a:p>
            <a:pPr marL="514350" indent="-514350" eaLnBrk="1" hangingPunct="1">
              <a:lnSpc>
                <a:spcPct val="200000"/>
              </a:lnSpc>
              <a:buFont typeface="Arial" panose="020B0604020202020204" pitchFamily="34" charset="0"/>
              <a:buAutoNum type="arabicPeriod"/>
            </a:pPr>
            <a:r>
              <a:rPr lang="en-US" altLang="en-US" sz="3600" dirty="0"/>
              <a:t>Send in your event logs!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331788"/>
            <a:ext cx="10515600" cy="749300"/>
          </a:xfrm>
        </p:spPr>
        <p:txBody>
          <a:bodyPr/>
          <a:lstStyle/>
          <a:p>
            <a:pPr algn="ctr" eaLnBrk="1" hangingPunct="1"/>
            <a:r>
              <a:rPr lang="en-US" altLang="en-US" b="1"/>
              <a:t>Keep your logs coming after each event…</a:t>
            </a:r>
          </a:p>
        </p:txBody>
      </p:sp>
      <p:sp>
        <p:nvSpPr>
          <p:cNvPr id="17411" name="Content Placeholder 2"/>
          <p:cNvSpPr>
            <a:spLocks noGrp="1"/>
          </p:cNvSpPr>
          <p:nvPr>
            <p:ph idx="1"/>
          </p:nvPr>
        </p:nvSpPr>
        <p:spPr>
          <a:xfrm>
            <a:off x="4002088" y="1627188"/>
            <a:ext cx="7031037" cy="2373312"/>
          </a:xfrm>
        </p:spPr>
        <p:txBody>
          <a:bodyPr/>
          <a:lstStyle/>
          <a:p>
            <a:pPr eaLnBrk="1" hangingPunct="1"/>
            <a:endParaRPr lang="en-US" altLang="en-US"/>
          </a:p>
          <a:p>
            <a:pPr eaLnBrk="1" hangingPunct="1"/>
            <a:endParaRPr lang="en-US" altLang="en-US"/>
          </a:p>
        </p:txBody>
      </p:sp>
      <p:sp>
        <p:nvSpPr>
          <p:cNvPr id="17412" name="Title 1"/>
          <p:cNvSpPr txBox="1">
            <a:spLocks/>
          </p:cNvSpPr>
          <p:nvPr/>
        </p:nvSpPr>
        <p:spPr bwMode="auto">
          <a:xfrm>
            <a:off x="748167" y="5464175"/>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3600" b="1" i="1" dirty="0">
                <a:latin typeface="Calibri Light" panose="020F0302020204030204" pitchFamily="34" charset="0"/>
              </a:rPr>
              <a:t>Go with the flow…  Thank you for participating!</a:t>
            </a:r>
          </a:p>
        </p:txBody>
      </p:sp>
      <p:pic>
        <p:nvPicPr>
          <p:cNvPr id="17413" name="Picture 2" descr="https://anglonewfoundlanddevelopmentcompany.files.wordpress.com/2014/10/img_11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0225" y="-8510588"/>
            <a:ext cx="404495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5675" y="1393825"/>
            <a:ext cx="774065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3746</TotalTime>
  <Words>1165</Words>
  <Application>Microsoft Office PowerPoint</Application>
  <PresentationFormat>Custom</PresentationFormat>
  <Paragraphs>85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ARRL Contest/Operating Events Update MUD 2023 &amp; 46th Eastern VHF/UHF Conference</vt:lpstr>
      <vt:lpstr>World’s Largest Radiosport Program</vt:lpstr>
      <vt:lpstr>What’s NEW in ARRL On-Air Operating Events?</vt:lpstr>
      <vt:lpstr>Who’s behind the curtain?</vt:lpstr>
      <vt:lpstr>More unsung heros:</vt:lpstr>
      <vt:lpstr>All Events - Contest Activity (Logs) Reported to ARRL 2011-2022 YTD</vt:lpstr>
      <vt:lpstr>PowerPoint Presentation</vt:lpstr>
      <vt:lpstr>Three Keys to Contest Success</vt:lpstr>
      <vt:lpstr>Keep your logs coming after each event…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Nickel Tour of the  ARRL Contest Branch</dc:title>
  <dc:creator>Jahnke, Bart, W9JJ</dc:creator>
  <cp:lastModifiedBy>paul</cp:lastModifiedBy>
  <cp:revision>94</cp:revision>
  <dcterms:created xsi:type="dcterms:W3CDTF">2016-04-11T19:37:45Z</dcterms:created>
  <dcterms:modified xsi:type="dcterms:W3CDTF">2023-04-01T21:19:26Z</dcterms:modified>
</cp:coreProperties>
</file>