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8" r:id="rId3"/>
    <p:sldId id="257" r:id="rId4"/>
    <p:sldId id="262" r:id="rId5"/>
    <p:sldId id="260" r:id="rId6"/>
    <p:sldId id="263" r:id="rId7"/>
    <p:sldId id="265" r:id="rId8"/>
    <p:sldId id="266" r:id="rId9"/>
    <p:sldId id="267" r:id="rId10"/>
    <p:sldId id="264" r:id="rId11"/>
    <p:sldId id="259" r:id="rId12"/>
    <p:sldId id="268" r:id="rId13"/>
    <p:sldId id="269" r:id="rId14"/>
    <p:sldId id="26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3"/>
    <p:restoredTop sz="96327"/>
  </p:normalViewPr>
  <p:slideViewPr>
    <p:cSldViewPr snapToGrid="0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3/23/23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3/23/23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3/23/23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3/23/23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3/23/23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3/23/23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3/23/23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3/23/23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3/23/23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3/23/23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3/23/23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3/23/23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1AFB4-28AE-9013-A7B5-0FD60C13BA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cap="none" dirty="0">
                <a:cs typeface="Berlin Sans FB" panose="020F0502020204030204" pitchFamily="34" charset="0"/>
              </a:rPr>
              <a:t>Urban 10GHz </a:t>
            </a:r>
            <a:r>
              <a:rPr lang="en-US" sz="4800" cap="none" dirty="0" err="1">
                <a:cs typeface="Berlin Sans FB" panose="020F0502020204030204" pitchFamily="34" charset="0"/>
              </a:rPr>
              <a:t>DXing</a:t>
            </a:r>
            <a:endParaRPr lang="en-US" sz="4800" cap="none" dirty="0">
              <a:cs typeface="Berlin Sans FB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C0F704-69E2-BA98-2DE7-9FB9291704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Chris Cox, NØUK</a:t>
            </a:r>
          </a:p>
        </p:txBody>
      </p:sp>
    </p:spTree>
    <p:extLst>
      <p:ext uri="{BB962C8B-B14F-4D97-AF65-F5344CB8AC3E}">
        <p14:creationId xmlns:p14="http://schemas.microsoft.com/office/powerpoint/2010/main" val="2285225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8DFA0-5B87-5F97-59F7-71D6A50E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No, not joking!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41F75-825D-92A2-E71A-4B34B14BD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do you need?</a:t>
            </a:r>
          </a:p>
          <a:p>
            <a:r>
              <a:rPr lang="en-US" sz="2800" dirty="0"/>
              <a:t>Where do you need to be?</a:t>
            </a:r>
          </a:p>
          <a:p>
            <a:r>
              <a:rPr lang="en-US" sz="2800" dirty="0"/>
              <a:t>What are realistic DX expectations?</a:t>
            </a:r>
          </a:p>
        </p:txBody>
      </p:sp>
    </p:spTree>
    <p:extLst>
      <p:ext uri="{BB962C8B-B14F-4D97-AF65-F5344CB8AC3E}">
        <p14:creationId xmlns:p14="http://schemas.microsoft.com/office/powerpoint/2010/main" val="2074894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A1FB-BDA9-E98E-BC20-E5E951F75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5" y="247135"/>
            <a:ext cx="7729728" cy="1188720"/>
          </a:xfrm>
        </p:spPr>
        <p:txBody>
          <a:bodyPr/>
          <a:lstStyle/>
          <a:p>
            <a:r>
              <a:rPr lang="en-US" dirty="0"/>
              <a:t>Grids worked so far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374ADA-162C-FF08-06D1-B708387FE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81398" y="231403"/>
            <a:ext cx="5029197" cy="772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12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CE471-0FEB-3FF3-3EF2-1FE58FD5C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Propagation modes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9FD08C-EEE2-785F-47F9-4013C736727E}"/>
              </a:ext>
            </a:extLst>
          </p:cNvPr>
          <p:cNvSpPr txBox="1"/>
          <p:nvPr/>
        </p:nvSpPr>
        <p:spPr>
          <a:xfrm>
            <a:off x="2231136" y="2903838"/>
            <a:ext cx="78396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Line-of-sight</a:t>
            </a:r>
          </a:p>
          <a:p>
            <a:r>
              <a:rPr lang="en-US" sz="2800" dirty="0" err="1"/>
              <a:t>Troposcatter</a:t>
            </a:r>
            <a:endParaRPr lang="en-US" sz="2800" dirty="0"/>
          </a:p>
          <a:p>
            <a:r>
              <a:rPr lang="en-US" sz="2800" dirty="0" err="1"/>
              <a:t>Rainscatter</a:t>
            </a:r>
            <a:r>
              <a:rPr lang="en-US" sz="2800" dirty="0"/>
              <a:t>/</a:t>
            </a:r>
            <a:r>
              <a:rPr lang="en-US" sz="2800" dirty="0" err="1"/>
              <a:t>Snowscatter</a:t>
            </a:r>
            <a:endParaRPr lang="en-US" sz="2800" dirty="0"/>
          </a:p>
          <a:p>
            <a:r>
              <a:rPr lang="en-US" sz="2800" dirty="0"/>
              <a:t>Aircraft scatter</a:t>
            </a:r>
          </a:p>
        </p:txBody>
      </p:sp>
    </p:spTree>
    <p:extLst>
      <p:ext uri="{BB962C8B-B14F-4D97-AF65-F5344CB8AC3E}">
        <p14:creationId xmlns:p14="http://schemas.microsoft.com/office/powerpoint/2010/main" val="408695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521D0-9422-86A8-3AC4-AAB1D080B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Propagation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F23541-D9FF-AE29-CF2B-185F9049E0C9}"/>
              </a:ext>
            </a:extLst>
          </p:cNvPr>
          <p:cNvSpPr txBox="1"/>
          <p:nvPr/>
        </p:nvSpPr>
        <p:spPr>
          <a:xfrm>
            <a:off x="518984" y="2333685"/>
            <a:ext cx="111334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The two chief mechanisms for working DX on 10GHz are: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Troposcatter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Tropo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).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 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ost of my grids have been worked via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tropo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.  Most prevalent during the warm, Summer months and typically capable of supporting distances of two to three hundred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kilometres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 although varies throughout the day.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Rainscatter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.  The wavelength at 10GHz is small and water droplets become a significant size relatively causing signals to get scattered at higher elevations and making those signals then readable over extended distances.  Weather radar uses this medium to map weather systems.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Each of my longest contacts have been as a result of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rainscatter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 propagation.  Notables include: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N8PUM EN66dl 467km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K9JK/R EN51xr 554km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K2YAZ EN74av 578km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N0OY EM18ct 775km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And…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080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3DDEE-7B71-D236-A0DD-9B1713426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latin typeface="AppleGothic" pitchFamily="2" charset="-127"/>
              </a:rPr>
              <a:t>“I love it when a plan comes together” – Hannibal Smith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D5BBD-2E71-674D-ED1B-964A0B4330E1}"/>
              </a:ext>
            </a:extLst>
          </p:cNvPr>
          <p:cNvSpPr txBox="1"/>
          <p:nvPr/>
        </p:nvSpPr>
        <p:spPr>
          <a:xfrm>
            <a:off x="8081319" y="2335427"/>
            <a:ext cx="18795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Partially obstructed view from Uptown Minneapolis looking south-east towards W8BYA in EN70jt at 802km.</a:t>
            </a:r>
          </a:p>
          <a:p>
            <a:endParaRPr lang="en-US" dirty="0"/>
          </a:p>
          <a:p>
            <a:r>
              <a:rPr lang="en-US" dirty="0"/>
              <a:t>The direct path is between the two tower blocks on the horizon at the left.</a:t>
            </a:r>
          </a:p>
        </p:txBody>
      </p:sp>
      <p:pic>
        <p:nvPicPr>
          <p:cNvPr id="10" name="Content Placeholder 9" descr="Partially obstructed view from Uptown Minneapolis looking south-east towards W8BYA in EN70jt at 802km.&#10;&#10;The direct path is between the two tower blocks on the horizon at the left.&#10;">
            <a:extLst>
              <a:ext uri="{FF2B5EF4-FFF2-40B4-BE49-F238E27FC236}">
                <a16:creationId xmlns:a16="http://schemas.microsoft.com/office/drawing/2014/main" id="{DDEBCFFA-F47B-6FB0-8539-BB59AEC3E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31135" y="2335427"/>
            <a:ext cx="5850183" cy="4387638"/>
          </a:xfrm>
        </p:spPr>
      </p:pic>
      <p:pic>
        <p:nvPicPr>
          <p:cNvPr id="11" name="N0UK-W8BYA-RS-9-18-2022 10 04 02 PM.wav" descr="Recording by W8BYA of rainscatter QSO completed during the 2022 ARRL 10GHz and Up contest with N0UK in EN34iw.">
            <a:hlinkClick r:id="" action="ppaction://media"/>
            <a:extLst>
              <a:ext uri="{FF2B5EF4-FFF2-40B4-BE49-F238E27FC236}">
                <a16:creationId xmlns:a16="http://schemas.microsoft.com/office/drawing/2014/main" id="{B2B5F60A-BBC1-8823-BA60-D76ACA045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1091" y="5893307"/>
            <a:ext cx="812800" cy="76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2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1AFB4-28AE-9013-A7B5-0FD60C13BA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cap="none" dirty="0">
                <a:cs typeface="Berlin Sans FB" panose="020F0502020204030204" pitchFamily="34" charset="0"/>
              </a:rPr>
              <a:t>Urban 10GHz </a:t>
            </a:r>
            <a:r>
              <a:rPr lang="en-US" sz="4800" cap="none" dirty="0" err="1">
                <a:cs typeface="Berlin Sans FB" panose="020F0502020204030204" pitchFamily="34" charset="0"/>
              </a:rPr>
              <a:t>DXing</a:t>
            </a:r>
            <a:r>
              <a:rPr lang="en-US" sz="4800" cap="none" dirty="0">
                <a:cs typeface="Berlin Sans FB" panose="020F0502020204030204" pitchFamily="34" charset="0"/>
              </a:rPr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C0F704-69E2-BA98-2DE7-9FB9291704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You must be joking!</a:t>
            </a:r>
          </a:p>
        </p:txBody>
      </p:sp>
    </p:spTree>
    <p:extLst>
      <p:ext uri="{BB962C8B-B14F-4D97-AF65-F5344CB8AC3E}">
        <p14:creationId xmlns:p14="http://schemas.microsoft.com/office/powerpoint/2010/main" val="701266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8DFA0-5B87-5F97-59F7-71D6A50E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No, not joking!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41F75-825D-92A2-E71A-4B34B14BD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do you need?</a:t>
            </a:r>
          </a:p>
        </p:txBody>
      </p:sp>
    </p:spTree>
    <p:extLst>
      <p:ext uri="{BB962C8B-B14F-4D97-AF65-F5344CB8AC3E}">
        <p14:creationId xmlns:p14="http://schemas.microsoft.com/office/powerpoint/2010/main" val="3970814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8DFA0-5B87-5F97-59F7-71D6A50E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41F75-825D-92A2-E71A-4B34B14BD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Typical “Rover” station</a:t>
            </a:r>
          </a:p>
          <a:p>
            <a:r>
              <a:rPr lang="en-US" sz="2800" dirty="0"/>
              <a:t>VHF multi-mode I/F rig: FT-817, IC-705, KX-3, etc.</a:t>
            </a:r>
          </a:p>
          <a:p>
            <a:r>
              <a:rPr lang="en-US" sz="2800" dirty="0"/>
              <a:t>Modern Transverter: </a:t>
            </a:r>
            <a:r>
              <a:rPr lang="en-US" sz="2800" dirty="0" err="1"/>
              <a:t>Downeast</a:t>
            </a:r>
            <a:r>
              <a:rPr lang="en-US" sz="2800" dirty="0"/>
              <a:t> (US), </a:t>
            </a:r>
            <a:r>
              <a:rPr lang="en-US" sz="2800" dirty="0" err="1"/>
              <a:t>Kuhne</a:t>
            </a:r>
            <a:r>
              <a:rPr lang="en-US" sz="2800" dirty="0"/>
              <a:t> (Eu)</a:t>
            </a:r>
          </a:p>
          <a:p>
            <a:r>
              <a:rPr lang="en-US" sz="2800" dirty="0"/>
              <a:t>Small dish: Sat TV offset feed or surplus commercial</a:t>
            </a:r>
          </a:p>
          <a:p>
            <a:r>
              <a:rPr lang="en-US" sz="2800" dirty="0"/>
              <a:t>Sturdy tripod</a:t>
            </a:r>
          </a:p>
          <a:p>
            <a:r>
              <a:rPr lang="en-US" sz="2800" dirty="0"/>
              <a:t>Compass: you need to point accurately</a:t>
            </a:r>
          </a:p>
        </p:txBody>
      </p:sp>
    </p:spTree>
    <p:extLst>
      <p:ext uri="{BB962C8B-B14F-4D97-AF65-F5344CB8AC3E}">
        <p14:creationId xmlns:p14="http://schemas.microsoft.com/office/powerpoint/2010/main" val="1319388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48AB8-D192-27CF-F1FE-B9F2DD82B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Rover Rig</a:t>
            </a:r>
          </a:p>
        </p:txBody>
      </p:sp>
      <p:pic>
        <p:nvPicPr>
          <p:cNvPr id="4" name="Content Placeholder 3" descr="A picture containing text, wall, indoor, miller&#10;&#10;Description automatically generated">
            <a:extLst>
              <a:ext uri="{FF2B5EF4-FFF2-40B4-BE49-F238E27FC236}">
                <a16:creationId xmlns:a16="http://schemas.microsoft.com/office/drawing/2014/main" id="{1AFC0D17-CB85-F815-A3FC-F4C5CCF73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38" y="2316162"/>
            <a:ext cx="4999551" cy="3746500"/>
          </a:xfrm>
          <a:prstGeom prst="rect">
            <a:avLst/>
          </a:prstGeom>
        </p:spPr>
      </p:pic>
      <p:pic>
        <p:nvPicPr>
          <p:cNvPr id="6" name="Picture 5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89A36B92-29BC-EA6B-8B87-01E301CDA0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13" y="2316162"/>
            <a:ext cx="499491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6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8DFA0-5B87-5F97-59F7-71D6A50E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No, not joking!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41F75-825D-92A2-E71A-4B34B14BD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do you need?</a:t>
            </a:r>
          </a:p>
          <a:p>
            <a:r>
              <a:rPr lang="en-US" sz="2800" dirty="0"/>
              <a:t>Where do you need to be?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820196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8DFA0-5B87-5F97-59F7-71D6A50EE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No, not joking!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41F75-825D-92A2-E71A-4B34B14BD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do you need?</a:t>
            </a:r>
          </a:p>
          <a:p>
            <a:r>
              <a:rPr lang="en-US" sz="2800" dirty="0"/>
              <a:t>Where do you need to be?</a:t>
            </a:r>
          </a:p>
          <a:p>
            <a:pPr lvl="1"/>
            <a:r>
              <a:rPr lang="en-US" sz="2600" dirty="0"/>
              <a:t>View from the hood.</a:t>
            </a:r>
          </a:p>
        </p:txBody>
      </p:sp>
    </p:spTree>
    <p:extLst>
      <p:ext uri="{BB962C8B-B14F-4D97-AF65-F5344CB8AC3E}">
        <p14:creationId xmlns:p14="http://schemas.microsoft.com/office/powerpoint/2010/main" val="3738722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E2A31-7423-1570-FB3D-83FE9DB0F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East to West Balcony Panoramic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77F27-D63A-88B3-ACCA-F5BC054A8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470476-CFFC-4FC7-A338-0A1F4DBAF5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76" y="2622352"/>
            <a:ext cx="11323448" cy="343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46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57456-C5CD-831E-9472-3865CF737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5" y="815546"/>
            <a:ext cx="7729728" cy="1189585"/>
          </a:xfrm>
        </p:spPr>
        <p:txBody>
          <a:bodyPr/>
          <a:lstStyle/>
          <a:p>
            <a:r>
              <a:rPr lang="en-US" cap="none" dirty="0"/>
              <a:t>From inside the shack</a:t>
            </a:r>
          </a:p>
        </p:txBody>
      </p:sp>
      <p:pic>
        <p:nvPicPr>
          <p:cNvPr id="4" name="All Photos - 1 of 1.mov">
            <a:hlinkClick r:id="" action="ppaction://media"/>
            <a:extLst>
              <a:ext uri="{FF2B5EF4-FFF2-40B4-BE49-F238E27FC236}">
                <a16:creationId xmlns:a16="http://schemas.microsoft.com/office/drawing/2014/main" id="{40A42475-D044-CF4B-AB03-812EBF1417C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9317" y="2153412"/>
            <a:ext cx="7573365" cy="4259745"/>
          </a:xfrm>
        </p:spPr>
      </p:pic>
    </p:spTree>
    <p:extLst>
      <p:ext uri="{BB962C8B-B14F-4D97-AF65-F5344CB8AC3E}">
        <p14:creationId xmlns:p14="http://schemas.microsoft.com/office/powerpoint/2010/main" val="307136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4261</TotalTime>
  <Words>340</Words>
  <Application>Microsoft Macintosh PowerPoint</Application>
  <PresentationFormat>Widescreen</PresentationFormat>
  <Paragraphs>50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AppleGothic</vt:lpstr>
      <vt:lpstr>Arial</vt:lpstr>
      <vt:lpstr>Calibri</vt:lpstr>
      <vt:lpstr>Gill Sans MT</vt:lpstr>
      <vt:lpstr>Parcel</vt:lpstr>
      <vt:lpstr>Urban 10GHz DXing</vt:lpstr>
      <vt:lpstr>Urban 10GHz DXing?</vt:lpstr>
      <vt:lpstr>No, not joking!</vt:lpstr>
      <vt:lpstr>Equipment</vt:lpstr>
      <vt:lpstr>Rover Rig</vt:lpstr>
      <vt:lpstr>No, not joking!</vt:lpstr>
      <vt:lpstr>No, not joking!</vt:lpstr>
      <vt:lpstr>East to West Balcony Panoramic view</vt:lpstr>
      <vt:lpstr>From inside the shack</vt:lpstr>
      <vt:lpstr>No, not joking!</vt:lpstr>
      <vt:lpstr>Grids worked so far </vt:lpstr>
      <vt:lpstr>Propagation modes</vt:lpstr>
      <vt:lpstr>Propagation</vt:lpstr>
      <vt:lpstr>“I love it when a plan comes together” – Hannibal Smith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 10GHz DXing</dc:title>
  <dc:creator>Chris Cox</dc:creator>
  <cp:lastModifiedBy>Chris Cox</cp:lastModifiedBy>
  <cp:revision>1</cp:revision>
  <dcterms:created xsi:type="dcterms:W3CDTF">2023-03-23T15:56:59Z</dcterms:created>
  <dcterms:modified xsi:type="dcterms:W3CDTF">2023-03-26T14:58:24Z</dcterms:modified>
</cp:coreProperties>
</file>