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1.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2.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82" r:id="rId2"/>
    <p:sldId id="263" r:id="rId3"/>
    <p:sldId id="259" r:id="rId4"/>
    <p:sldId id="261" r:id="rId5"/>
    <p:sldId id="283" r:id="rId6"/>
    <p:sldId id="264" r:id="rId7"/>
    <p:sldId id="265" r:id="rId8"/>
    <p:sldId id="266" r:id="rId9"/>
    <p:sldId id="267" r:id="rId10"/>
    <p:sldId id="268" r:id="rId11"/>
    <p:sldId id="285" r:id="rId12"/>
    <p:sldId id="286" r:id="rId13"/>
    <p:sldId id="271" r:id="rId14"/>
    <p:sldId id="277" r:id="rId15"/>
    <p:sldId id="279" r:id="rId16"/>
    <p:sldId id="278" r:id="rId17"/>
    <p:sldId id="280" r:id="rId18"/>
    <p:sldId id="28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61"/>
    <p:restoredTop sz="94717"/>
  </p:normalViewPr>
  <p:slideViewPr>
    <p:cSldViewPr snapToGrid="0" snapToObjects="1" showGuides="1">
      <p:cViewPr varScale="1">
        <p:scale>
          <a:sx n="93" d="100"/>
          <a:sy n="93" d="100"/>
        </p:scale>
        <p:origin x="187" y="86"/>
      </p:cViewPr>
      <p:guideLst>
        <p:guide orient="horz" pos="2136"/>
        <p:guide pos="38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7.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embeddings/oleObject1.bin"/></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sz="2000" b="1" baseline="0" dirty="0">
                <a:solidFill>
                  <a:schemeClr val="tx1"/>
                </a:solidFill>
              </a:rPr>
              <a:t>Number Of Logs Submitted</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'Logs Submitted'!$B$4</c:f>
              <c:strCache>
                <c:ptCount val="1"/>
                <c:pt idx="0">
                  <c:v>January</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xVal>
            <c:numRef>
              <c:f>'Logs Submitted'!$A$5:$A$15</c:f>
              <c:numCache>
                <c:formatCode>[$-409]General</c:formatCode>
                <c:ptCount val="11"/>
                <c:pt idx="0">
                  <c:v>2023</c:v>
                </c:pt>
                <c:pt idx="1">
                  <c:v>2022</c:v>
                </c:pt>
                <c:pt idx="2">
                  <c:v>2021</c:v>
                </c:pt>
                <c:pt idx="3">
                  <c:v>2020</c:v>
                </c:pt>
                <c:pt idx="4">
                  <c:v>2019</c:v>
                </c:pt>
                <c:pt idx="5">
                  <c:v>2018</c:v>
                </c:pt>
                <c:pt idx="6">
                  <c:v>2017</c:v>
                </c:pt>
                <c:pt idx="7">
                  <c:v>2016</c:v>
                </c:pt>
                <c:pt idx="8">
                  <c:v>2015</c:v>
                </c:pt>
                <c:pt idx="9">
                  <c:v>2014</c:v>
                </c:pt>
                <c:pt idx="10">
                  <c:v>2013</c:v>
                </c:pt>
              </c:numCache>
            </c:numRef>
          </c:xVal>
          <c:yVal>
            <c:numRef>
              <c:f>'Logs Submitted'!$B$5:$B$15</c:f>
              <c:numCache>
                <c:formatCode>[$-409]General</c:formatCode>
                <c:ptCount val="11"/>
                <c:pt idx="0">
                  <c:v>898</c:v>
                </c:pt>
                <c:pt idx="1">
                  <c:v>1175</c:v>
                </c:pt>
                <c:pt idx="2">
                  <c:v>1191</c:v>
                </c:pt>
                <c:pt idx="3">
                  <c:v>938</c:v>
                </c:pt>
                <c:pt idx="4">
                  <c:v>916</c:v>
                </c:pt>
                <c:pt idx="5">
                  <c:v>728</c:v>
                </c:pt>
                <c:pt idx="6">
                  <c:v>679</c:v>
                </c:pt>
                <c:pt idx="7">
                  <c:v>645</c:v>
                </c:pt>
                <c:pt idx="8">
                  <c:v>649</c:v>
                </c:pt>
                <c:pt idx="9">
                  <c:v>622</c:v>
                </c:pt>
                <c:pt idx="10" formatCode="General">
                  <c:v>721</c:v>
                </c:pt>
              </c:numCache>
            </c:numRef>
          </c:yVal>
          <c:smooth val="0"/>
          <c:extLst>
            <c:ext xmlns:c16="http://schemas.microsoft.com/office/drawing/2014/chart" uri="{C3380CC4-5D6E-409C-BE32-E72D297353CC}">
              <c16:uniqueId val="{00000000-40EE-48C0-973D-4F10DBF44593}"/>
            </c:ext>
          </c:extLst>
        </c:ser>
        <c:ser>
          <c:idx val="1"/>
          <c:order val="1"/>
          <c:tx>
            <c:strRef>
              <c:f>'Logs Submitted'!$C$4</c:f>
              <c:strCache>
                <c:ptCount val="1"/>
                <c:pt idx="0">
                  <c:v>June</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'Logs Submitted'!$A$5:$A$15</c:f>
              <c:numCache>
                <c:formatCode>[$-409]General</c:formatCode>
                <c:ptCount val="11"/>
                <c:pt idx="0">
                  <c:v>2023</c:v>
                </c:pt>
                <c:pt idx="1">
                  <c:v>2022</c:v>
                </c:pt>
                <c:pt idx="2">
                  <c:v>2021</c:v>
                </c:pt>
                <c:pt idx="3">
                  <c:v>2020</c:v>
                </c:pt>
                <c:pt idx="4">
                  <c:v>2019</c:v>
                </c:pt>
                <c:pt idx="5">
                  <c:v>2018</c:v>
                </c:pt>
                <c:pt idx="6">
                  <c:v>2017</c:v>
                </c:pt>
                <c:pt idx="7">
                  <c:v>2016</c:v>
                </c:pt>
                <c:pt idx="8">
                  <c:v>2015</c:v>
                </c:pt>
                <c:pt idx="9">
                  <c:v>2014</c:v>
                </c:pt>
                <c:pt idx="10">
                  <c:v>2013</c:v>
                </c:pt>
              </c:numCache>
            </c:numRef>
          </c:xVal>
          <c:yVal>
            <c:numRef>
              <c:f>'Logs Submitted'!$C$5:$C$15</c:f>
              <c:numCache>
                <c:formatCode>General</c:formatCode>
                <c:ptCount val="11"/>
                <c:pt idx="1">
                  <c:v>1709</c:v>
                </c:pt>
                <c:pt idx="2" formatCode="[$-409]General">
                  <c:v>1581</c:v>
                </c:pt>
                <c:pt idx="3" formatCode="[$-409]General">
                  <c:v>2148</c:v>
                </c:pt>
                <c:pt idx="4" formatCode="[$-409]General">
                  <c:v>1302</c:v>
                </c:pt>
                <c:pt idx="5" formatCode="[$-409]General">
                  <c:v>1261</c:v>
                </c:pt>
                <c:pt idx="6" formatCode="[$-409]General">
                  <c:v>1265</c:v>
                </c:pt>
                <c:pt idx="7" formatCode="[$-409]General">
                  <c:v>1169</c:v>
                </c:pt>
                <c:pt idx="8" formatCode="[$-409]General">
                  <c:v>1058</c:v>
                </c:pt>
                <c:pt idx="9" formatCode="[$-409]General">
                  <c:v>1041</c:v>
                </c:pt>
              </c:numCache>
            </c:numRef>
          </c:yVal>
          <c:smooth val="0"/>
          <c:extLst>
            <c:ext xmlns:c16="http://schemas.microsoft.com/office/drawing/2014/chart" uri="{C3380CC4-5D6E-409C-BE32-E72D297353CC}">
              <c16:uniqueId val="{00000001-40EE-48C0-973D-4F10DBF44593}"/>
            </c:ext>
          </c:extLst>
        </c:ser>
        <c:ser>
          <c:idx val="2"/>
          <c:order val="2"/>
          <c:tx>
            <c:strRef>
              <c:f>'Logs Submitted'!$D$4</c:f>
              <c:strCache>
                <c:ptCount val="1"/>
                <c:pt idx="0">
                  <c:v>September</c:v>
                </c:pt>
              </c:strCache>
            </c:strRef>
          </c:tx>
          <c:spPr>
            <a:ln w="38100" cap="rnd">
              <a:solidFill>
                <a:schemeClr val="accent3"/>
              </a:solidFill>
              <a:round/>
            </a:ln>
            <a:effectLst/>
          </c:spPr>
          <c:marker>
            <c:symbol val="circle"/>
            <c:size val="5"/>
            <c:spPr>
              <a:solidFill>
                <a:schemeClr val="accent3"/>
              </a:solidFill>
              <a:ln w="38100">
                <a:solidFill>
                  <a:schemeClr val="accent3"/>
                </a:solidFill>
              </a:ln>
              <a:effectLst/>
            </c:spPr>
          </c:marker>
          <c:xVal>
            <c:numRef>
              <c:f>'Logs Submitted'!$A$5:$A$15</c:f>
              <c:numCache>
                <c:formatCode>[$-409]General</c:formatCode>
                <c:ptCount val="11"/>
                <c:pt idx="0">
                  <c:v>2023</c:v>
                </c:pt>
                <c:pt idx="1">
                  <c:v>2022</c:v>
                </c:pt>
                <c:pt idx="2">
                  <c:v>2021</c:v>
                </c:pt>
                <c:pt idx="3">
                  <c:v>2020</c:v>
                </c:pt>
                <c:pt idx="4">
                  <c:v>2019</c:v>
                </c:pt>
                <c:pt idx="5">
                  <c:v>2018</c:v>
                </c:pt>
                <c:pt idx="6">
                  <c:v>2017</c:v>
                </c:pt>
                <c:pt idx="7">
                  <c:v>2016</c:v>
                </c:pt>
                <c:pt idx="8">
                  <c:v>2015</c:v>
                </c:pt>
                <c:pt idx="9">
                  <c:v>2014</c:v>
                </c:pt>
                <c:pt idx="10">
                  <c:v>2013</c:v>
                </c:pt>
              </c:numCache>
            </c:numRef>
          </c:xVal>
          <c:yVal>
            <c:numRef>
              <c:f>'Logs Submitted'!$D$5:$D$15</c:f>
              <c:numCache>
                <c:formatCode>General</c:formatCode>
                <c:ptCount val="11"/>
                <c:pt idx="1">
                  <c:v>672</c:v>
                </c:pt>
                <c:pt idx="2">
                  <c:v>745</c:v>
                </c:pt>
                <c:pt idx="3" formatCode="[$-409]General">
                  <c:v>833</c:v>
                </c:pt>
                <c:pt idx="4" formatCode="[$-409]General">
                  <c:v>691</c:v>
                </c:pt>
                <c:pt idx="5" formatCode="[$-409]General">
                  <c:v>569</c:v>
                </c:pt>
                <c:pt idx="6" formatCode="[$-409]General">
                  <c:v>473</c:v>
                </c:pt>
                <c:pt idx="7" formatCode="[$-409]General">
                  <c:v>504</c:v>
                </c:pt>
                <c:pt idx="8" formatCode="[$-409]General">
                  <c:v>516</c:v>
                </c:pt>
                <c:pt idx="9" formatCode="[$-409]General">
                  <c:v>545</c:v>
                </c:pt>
                <c:pt idx="10" formatCode="[$-409]General">
                  <c:v>515</c:v>
                </c:pt>
              </c:numCache>
            </c:numRef>
          </c:yVal>
          <c:smooth val="0"/>
          <c:extLst>
            <c:ext xmlns:c16="http://schemas.microsoft.com/office/drawing/2014/chart" uri="{C3380CC4-5D6E-409C-BE32-E72D297353CC}">
              <c16:uniqueId val="{00000002-40EE-48C0-973D-4F10DBF44593}"/>
            </c:ext>
          </c:extLst>
        </c:ser>
        <c:dLbls>
          <c:showLegendKey val="0"/>
          <c:showVal val="0"/>
          <c:showCatName val="0"/>
          <c:showSerName val="0"/>
          <c:showPercent val="0"/>
          <c:showBubbleSize val="0"/>
        </c:dLbls>
        <c:axId val="2064785679"/>
        <c:axId val="2063854159"/>
      </c:scatterChart>
      <c:valAx>
        <c:axId val="2064785679"/>
        <c:scaling>
          <c:orientation val="minMax"/>
          <c:max val="2023"/>
          <c:min val="2013"/>
        </c:scaling>
        <c:delete val="0"/>
        <c:axPos val="b"/>
        <c:majorGridlines>
          <c:spPr>
            <a:ln w="9525" cap="flat" cmpd="sng" algn="ctr">
              <a:solidFill>
                <a:schemeClr val="tx1">
                  <a:lumMod val="15000"/>
                  <a:lumOff val="85000"/>
                </a:schemeClr>
              </a:solidFill>
              <a:round/>
            </a:ln>
            <a:effectLst/>
          </c:spPr>
        </c:majorGridlines>
        <c:numFmt formatCode="[$-409]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63854159"/>
        <c:crosses val="autoZero"/>
        <c:crossBetween val="midCat"/>
      </c:valAx>
      <c:valAx>
        <c:axId val="2063854159"/>
        <c:scaling>
          <c:orientation val="minMax"/>
        </c:scaling>
        <c:delete val="0"/>
        <c:axPos val="l"/>
        <c:majorGridlines>
          <c:spPr>
            <a:ln w="9525" cap="flat" cmpd="sng" algn="ctr">
              <a:solidFill>
                <a:schemeClr val="tx1">
                  <a:lumMod val="15000"/>
                  <a:lumOff val="85000"/>
                </a:schemeClr>
              </a:solidFill>
              <a:round/>
            </a:ln>
            <a:effectLst/>
          </c:spPr>
        </c:majorGridlines>
        <c:numFmt formatCode="[$-409]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64785679"/>
        <c:crosses val="autoZero"/>
        <c:crossBetween val="midCat"/>
      </c:valAx>
      <c:spPr>
        <a:noFill/>
        <a:ln>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baseline="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i="0" u="sng" baseline="0" dirty="0">
                <a:solidFill>
                  <a:schemeClr val="tx1"/>
                </a:solidFill>
              </a:rPr>
              <a:t>September</a:t>
            </a:r>
            <a:r>
              <a:rPr lang="en-US" sz="2000" b="1" i="0" baseline="0" dirty="0">
                <a:solidFill>
                  <a:schemeClr val="tx1"/>
                </a:solidFill>
              </a:rPr>
              <a:t> Rovers Logs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Sept!$F$4</c:f>
              <c:strCache>
                <c:ptCount val="1"/>
                <c:pt idx="0">
                  <c:v>Rover Logs not showing RY/DG</c:v>
                </c:pt>
              </c:strCache>
            </c:strRef>
          </c:tx>
          <c:spPr>
            <a:solidFill>
              <a:schemeClr val="accent1"/>
            </a:solidFill>
            <a:ln>
              <a:noFill/>
            </a:ln>
            <a:effectLst/>
          </c:spPr>
          <c:invertIfNegative val="0"/>
          <c:cat>
            <c:numRef>
              <c:f>Sept!$E$5:$E$13</c:f>
              <c:numCache>
                <c:formatCode>General</c:formatCode>
                <c:ptCount val="9"/>
                <c:pt idx="0">
                  <c:v>2021</c:v>
                </c:pt>
                <c:pt idx="1">
                  <c:v>2020</c:v>
                </c:pt>
                <c:pt idx="2">
                  <c:v>2019</c:v>
                </c:pt>
                <c:pt idx="3">
                  <c:v>2018</c:v>
                </c:pt>
                <c:pt idx="4">
                  <c:v>2017</c:v>
                </c:pt>
                <c:pt idx="5">
                  <c:v>2016</c:v>
                </c:pt>
                <c:pt idx="6">
                  <c:v>2015</c:v>
                </c:pt>
                <c:pt idx="7">
                  <c:v>2014</c:v>
                </c:pt>
                <c:pt idx="8">
                  <c:v>2013</c:v>
                </c:pt>
              </c:numCache>
            </c:numRef>
          </c:cat>
          <c:val>
            <c:numRef>
              <c:f>Sept!$F$5:$F$13</c:f>
              <c:numCache>
                <c:formatCode>General</c:formatCode>
                <c:ptCount val="9"/>
                <c:pt idx="0">
                  <c:v>35</c:v>
                </c:pt>
                <c:pt idx="1">
                  <c:v>51</c:v>
                </c:pt>
                <c:pt idx="2">
                  <c:v>57</c:v>
                </c:pt>
                <c:pt idx="3">
                  <c:v>67</c:v>
                </c:pt>
                <c:pt idx="4">
                  <c:v>53</c:v>
                </c:pt>
                <c:pt idx="5">
                  <c:v>49</c:v>
                </c:pt>
                <c:pt idx="6">
                  <c:v>66</c:v>
                </c:pt>
                <c:pt idx="7">
                  <c:v>56</c:v>
                </c:pt>
                <c:pt idx="8">
                  <c:v>60</c:v>
                </c:pt>
              </c:numCache>
            </c:numRef>
          </c:val>
          <c:extLst>
            <c:ext xmlns:c16="http://schemas.microsoft.com/office/drawing/2014/chart" uri="{C3380CC4-5D6E-409C-BE32-E72D297353CC}">
              <c16:uniqueId val="{00000000-6F84-4889-AFD3-2591F2C06B3B}"/>
            </c:ext>
          </c:extLst>
        </c:ser>
        <c:ser>
          <c:idx val="1"/>
          <c:order val="1"/>
          <c:tx>
            <c:strRef>
              <c:f>Sept!$G$4</c:f>
              <c:strCache>
                <c:ptCount val="1"/>
                <c:pt idx="0">
                  <c:v>Rover Logs showing RY/DG</c:v>
                </c:pt>
              </c:strCache>
            </c:strRef>
          </c:tx>
          <c:spPr>
            <a:solidFill>
              <a:schemeClr val="accent2"/>
            </a:solidFill>
            <a:ln>
              <a:noFill/>
            </a:ln>
            <a:effectLst/>
          </c:spPr>
          <c:invertIfNegative val="0"/>
          <c:cat>
            <c:numRef>
              <c:f>Sept!$E$5:$E$13</c:f>
              <c:numCache>
                <c:formatCode>General</c:formatCode>
                <c:ptCount val="9"/>
                <c:pt idx="0">
                  <c:v>2021</c:v>
                </c:pt>
                <c:pt idx="1">
                  <c:v>2020</c:v>
                </c:pt>
                <c:pt idx="2">
                  <c:v>2019</c:v>
                </c:pt>
                <c:pt idx="3">
                  <c:v>2018</c:v>
                </c:pt>
                <c:pt idx="4">
                  <c:v>2017</c:v>
                </c:pt>
                <c:pt idx="5">
                  <c:v>2016</c:v>
                </c:pt>
                <c:pt idx="6">
                  <c:v>2015</c:v>
                </c:pt>
                <c:pt idx="7">
                  <c:v>2014</c:v>
                </c:pt>
                <c:pt idx="8">
                  <c:v>2013</c:v>
                </c:pt>
              </c:numCache>
            </c:numRef>
          </c:cat>
          <c:val>
            <c:numRef>
              <c:f>Sept!$G$5:$G$13</c:f>
              <c:numCache>
                <c:formatCode>General</c:formatCode>
                <c:ptCount val="9"/>
                <c:pt idx="0">
                  <c:v>30</c:v>
                </c:pt>
                <c:pt idx="1">
                  <c:v>28</c:v>
                </c:pt>
                <c:pt idx="2">
                  <c:v>21</c:v>
                </c:pt>
                <c:pt idx="3">
                  <c:v>15</c:v>
                </c:pt>
                <c:pt idx="4">
                  <c:v>7</c:v>
                </c:pt>
                <c:pt idx="5">
                  <c:v>0</c:v>
                </c:pt>
                <c:pt idx="6">
                  <c:v>1</c:v>
                </c:pt>
                <c:pt idx="7">
                  <c:v>0</c:v>
                </c:pt>
                <c:pt idx="8">
                  <c:v>0</c:v>
                </c:pt>
              </c:numCache>
            </c:numRef>
          </c:val>
          <c:extLst>
            <c:ext xmlns:c16="http://schemas.microsoft.com/office/drawing/2014/chart" uri="{C3380CC4-5D6E-409C-BE32-E72D297353CC}">
              <c16:uniqueId val="{00000001-6F84-4889-AFD3-2591F2C06B3B}"/>
            </c:ext>
          </c:extLst>
        </c:ser>
        <c:dLbls>
          <c:showLegendKey val="0"/>
          <c:showVal val="0"/>
          <c:showCatName val="0"/>
          <c:showSerName val="0"/>
          <c:showPercent val="0"/>
          <c:showBubbleSize val="0"/>
        </c:dLbls>
        <c:gapWidth val="150"/>
        <c:overlap val="100"/>
        <c:axId val="290146320"/>
        <c:axId val="290145904"/>
      </c:barChart>
      <c:dateAx>
        <c:axId val="290146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90145904"/>
        <c:crosses val="autoZero"/>
        <c:auto val="0"/>
        <c:lblOffset val="100"/>
        <c:baseTimeUnit val="days"/>
      </c:dateAx>
      <c:valAx>
        <c:axId val="290145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290146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rgbClr val="000000"/>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solidFill>
                  <a:schemeClr val="tx1"/>
                </a:solidFill>
              </a:rPr>
              <a:t>Number</a:t>
            </a:r>
            <a:r>
              <a:rPr lang="en-US" sz="2000" b="1" baseline="0" dirty="0">
                <a:solidFill>
                  <a:schemeClr val="tx1"/>
                </a:solidFill>
              </a:rPr>
              <a:t> Of Rover Logs Submitted</a:t>
            </a:r>
            <a:endParaRPr lang="en-US" sz="2000" b="1"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'No. Rover Logs'!$B$4</c:f>
              <c:strCache>
                <c:ptCount val="1"/>
                <c:pt idx="0">
                  <c:v>January</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xVal>
            <c:numRef>
              <c:f>'No. Rover Logs'!$A$5:$A$15</c:f>
              <c:numCache>
                <c:formatCode>General</c:formatCode>
                <c:ptCount val="11"/>
                <c:pt idx="0">
                  <c:v>2023</c:v>
                </c:pt>
                <c:pt idx="1">
                  <c:v>2022</c:v>
                </c:pt>
                <c:pt idx="2" formatCode="[$-409]General">
                  <c:v>2021</c:v>
                </c:pt>
                <c:pt idx="3" formatCode="[$-409]General">
                  <c:v>2020</c:v>
                </c:pt>
                <c:pt idx="4" formatCode="[$-409]General">
                  <c:v>2019</c:v>
                </c:pt>
                <c:pt idx="5" formatCode="[$-409]General">
                  <c:v>2018</c:v>
                </c:pt>
                <c:pt idx="6" formatCode="[$-409]General">
                  <c:v>2017</c:v>
                </c:pt>
                <c:pt idx="7" formatCode="[$-409]General">
                  <c:v>2016</c:v>
                </c:pt>
                <c:pt idx="8" formatCode="[$-409]General">
                  <c:v>2015</c:v>
                </c:pt>
                <c:pt idx="9" formatCode="[$-409]General">
                  <c:v>2014</c:v>
                </c:pt>
                <c:pt idx="10" formatCode="[$-409]General">
                  <c:v>2013</c:v>
                </c:pt>
              </c:numCache>
            </c:numRef>
          </c:xVal>
          <c:yVal>
            <c:numRef>
              <c:f>'No. Rover Logs'!$B$5:$B$15</c:f>
              <c:numCache>
                <c:formatCode>General</c:formatCode>
                <c:ptCount val="11"/>
                <c:pt idx="0">
                  <c:v>68</c:v>
                </c:pt>
                <c:pt idx="1">
                  <c:v>80</c:v>
                </c:pt>
                <c:pt idx="2" formatCode="[$-409]General">
                  <c:v>88</c:v>
                </c:pt>
                <c:pt idx="3" formatCode="[$-409]General">
                  <c:v>90</c:v>
                </c:pt>
                <c:pt idx="4" formatCode="[$-409]General">
                  <c:v>77</c:v>
                </c:pt>
                <c:pt idx="5" formatCode="[$-409]General">
                  <c:v>73</c:v>
                </c:pt>
                <c:pt idx="6" formatCode="[$-409]General">
                  <c:v>61</c:v>
                </c:pt>
                <c:pt idx="7" formatCode="[$-409]General">
                  <c:v>71</c:v>
                </c:pt>
                <c:pt idx="8" formatCode="[$-409]General">
                  <c:v>61</c:v>
                </c:pt>
                <c:pt idx="9" formatCode="[$-409]General">
                  <c:v>60</c:v>
                </c:pt>
              </c:numCache>
            </c:numRef>
          </c:yVal>
          <c:smooth val="0"/>
          <c:extLst>
            <c:ext xmlns:c16="http://schemas.microsoft.com/office/drawing/2014/chart" uri="{C3380CC4-5D6E-409C-BE32-E72D297353CC}">
              <c16:uniqueId val="{00000000-BEA4-405E-9D53-AA5A823829E4}"/>
            </c:ext>
          </c:extLst>
        </c:ser>
        <c:ser>
          <c:idx val="1"/>
          <c:order val="1"/>
          <c:tx>
            <c:strRef>
              <c:f>'No. Rover Logs'!$C$4</c:f>
              <c:strCache>
                <c:ptCount val="1"/>
                <c:pt idx="0">
                  <c:v>June</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'No. Rover Logs'!$A$5:$A$15</c:f>
              <c:numCache>
                <c:formatCode>General</c:formatCode>
                <c:ptCount val="11"/>
                <c:pt idx="0">
                  <c:v>2023</c:v>
                </c:pt>
                <c:pt idx="1">
                  <c:v>2022</c:v>
                </c:pt>
                <c:pt idx="2" formatCode="[$-409]General">
                  <c:v>2021</c:v>
                </c:pt>
                <c:pt idx="3" formatCode="[$-409]General">
                  <c:v>2020</c:v>
                </c:pt>
                <c:pt idx="4" formatCode="[$-409]General">
                  <c:v>2019</c:v>
                </c:pt>
                <c:pt idx="5" formatCode="[$-409]General">
                  <c:v>2018</c:v>
                </c:pt>
                <c:pt idx="6" formatCode="[$-409]General">
                  <c:v>2017</c:v>
                </c:pt>
                <c:pt idx="7" formatCode="[$-409]General">
                  <c:v>2016</c:v>
                </c:pt>
                <c:pt idx="8" formatCode="[$-409]General">
                  <c:v>2015</c:v>
                </c:pt>
                <c:pt idx="9" formatCode="[$-409]General">
                  <c:v>2014</c:v>
                </c:pt>
                <c:pt idx="10" formatCode="[$-409]General">
                  <c:v>2013</c:v>
                </c:pt>
              </c:numCache>
            </c:numRef>
          </c:xVal>
          <c:yVal>
            <c:numRef>
              <c:f>'No. Rover Logs'!$C$5:$C$15</c:f>
              <c:numCache>
                <c:formatCode>General</c:formatCode>
                <c:ptCount val="11"/>
                <c:pt idx="1">
                  <c:v>92</c:v>
                </c:pt>
                <c:pt idx="2" formatCode="[$-409]General">
                  <c:v>116</c:v>
                </c:pt>
                <c:pt idx="3" formatCode="[$-409]General">
                  <c:v>129</c:v>
                </c:pt>
                <c:pt idx="4" formatCode="[$-409]General">
                  <c:v>80</c:v>
                </c:pt>
                <c:pt idx="5" formatCode="[$-409]General">
                  <c:v>92</c:v>
                </c:pt>
                <c:pt idx="6" formatCode="[$-409]General">
                  <c:v>81</c:v>
                </c:pt>
                <c:pt idx="7" formatCode="[$-409]General">
                  <c:v>90</c:v>
                </c:pt>
                <c:pt idx="8" formatCode="[$-409]General">
                  <c:v>81</c:v>
                </c:pt>
                <c:pt idx="9" formatCode="[$-409]General">
                  <c:v>85</c:v>
                </c:pt>
              </c:numCache>
            </c:numRef>
          </c:yVal>
          <c:smooth val="0"/>
          <c:extLst>
            <c:ext xmlns:c16="http://schemas.microsoft.com/office/drawing/2014/chart" uri="{C3380CC4-5D6E-409C-BE32-E72D297353CC}">
              <c16:uniqueId val="{00000001-BEA4-405E-9D53-AA5A823829E4}"/>
            </c:ext>
          </c:extLst>
        </c:ser>
        <c:ser>
          <c:idx val="2"/>
          <c:order val="2"/>
          <c:tx>
            <c:strRef>
              <c:f>'No. Rover Logs'!$D$4</c:f>
              <c:strCache>
                <c:ptCount val="1"/>
                <c:pt idx="0">
                  <c:v>September</c:v>
                </c:pt>
              </c:strCache>
            </c:strRef>
          </c:tx>
          <c:spPr>
            <a:ln w="38100" cap="rnd">
              <a:solidFill>
                <a:schemeClr val="accent3"/>
              </a:solidFill>
              <a:round/>
            </a:ln>
            <a:effectLst/>
          </c:spPr>
          <c:marker>
            <c:symbol val="circle"/>
            <c:size val="5"/>
            <c:spPr>
              <a:solidFill>
                <a:schemeClr val="accent3"/>
              </a:solidFill>
              <a:ln w="38100">
                <a:solidFill>
                  <a:schemeClr val="accent3"/>
                </a:solidFill>
              </a:ln>
              <a:effectLst/>
            </c:spPr>
          </c:marker>
          <c:xVal>
            <c:numRef>
              <c:f>'No. Rover Logs'!$A$5:$A$15</c:f>
              <c:numCache>
                <c:formatCode>General</c:formatCode>
                <c:ptCount val="11"/>
                <c:pt idx="0">
                  <c:v>2023</c:v>
                </c:pt>
                <c:pt idx="1">
                  <c:v>2022</c:v>
                </c:pt>
                <c:pt idx="2" formatCode="[$-409]General">
                  <c:v>2021</c:v>
                </c:pt>
                <c:pt idx="3" formatCode="[$-409]General">
                  <c:v>2020</c:v>
                </c:pt>
                <c:pt idx="4" formatCode="[$-409]General">
                  <c:v>2019</c:v>
                </c:pt>
                <c:pt idx="5" formatCode="[$-409]General">
                  <c:v>2018</c:v>
                </c:pt>
                <c:pt idx="6" formatCode="[$-409]General">
                  <c:v>2017</c:v>
                </c:pt>
                <c:pt idx="7" formatCode="[$-409]General">
                  <c:v>2016</c:v>
                </c:pt>
                <c:pt idx="8" formatCode="[$-409]General">
                  <c:v>2015</c:v>
                </c:pt>
                <c:pt idx="9" formatCode="[$-409]General">
                  <c:v>2014</c:v>
                </c:pt>
                <c:pt idx="10" formatCode="[$-409]General">
                  <c:v>2013</c:v>
                </c:pt>
              </c:numCache>
            </c:numRef>
          </c:xVal>
          <c:yVal>
            <c:numRef>
              <c:f>'No. Rover Logs'!$D$5:$D$15</c:f>
              <c:numCache>
                <c:formatCode>General</c:formatCode>
                <c:ptCount val="11"/>
                <c:pt idx="1">
                  <c:v>63</c:v>
                </c:pt>
                <c:pt idx="2" formatCode="[$-409]General">
                  <c:v>65</c:v>
                </c:pt>
                <c:pt idx="3" formatCode="[$-409]General">
                  <c:v>79</c:v>
                </c:pt>
                <c:pt idx="4" formatCode="[$-409]General">
                  <c:v>78</c:v>
                </c:pt>
                <c:pt idx="5" formatCode="[$-409]General">
                  <c:v>82</c:v>
                </c:pt>
                <c:pt idx="6" formatCode="[$-409]General">
                  <c:v>60</c:v>
                </c:pt>
                <c:pt idx="7" formatCode="[$-409]General">
                  <c:v>49</c:v>
                </c:pt>
                <c:pt idx="8" formatCode="[$-409]General">
                  <c:v>67</c:v>
                </c:pt>
                <c:pt idx="9" formatCode="[$-409]General">
                  <c:v>56</c:v>
                </c:pt>
                <c:pt idx="10" formatCode="[$-409]General">
                  <c:v>60</c:v>
                </c:pt>
              </c:numCache>
            </c:numRef>
          </c:yVal>
          <c:smooth val="0"/>
          <c:extLst>
            <c:ext xmlns:c16="http://schemas.microsoft.com/office/drawing/2014/chart" uri="{C3380CC4-5D6E-409C-BE32-E72D297353CC}">
              <c16:uniqueId val="{00000002-BEA4-405E-9D53-AA5A823829E4}"/>
            </c:ext>
          </c:extLst>
        </c:ser>
        <c:dLbls>
          <c:showLegendKey val="0"/>
          <c:showVal val="0"/>
          <c:showCatName val="0"/>
          <c:showSerName val="0"/>
          <c:showPercent val="0"/>
          <c:showBubbleSize val="0"/>
        </c:dLbls>
        <c:axId val="2089732751"/>
        <c:axId val="2063853679"/>
      </c:scatterChart>
      <c:valAx>
        <c:axId val="2089732751"/>
        <c:scaling>
          <c:orientation val="minMax"/>
          <c:max val="2023"/>
          <c:min val="2013"/>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63853679"/>
        <c:crosses val="autoZero"/>
        <c:crossBetween val="midCat"/>
      </c:valAx>
      <c:valAx>
        <c:axId val="2063853679"/>
        <c:scaling>
          <c:orientation val="minMax"/>
          <c:min val="4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89732751"/>
        <c:crosses val="autoZero"/>
        <c:crossBetween val="midCat"/>
        <c:majorUnit val="20"/>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400" b="1" i="0" baseline="0" dirty="0">
                <a:solidFill>
                  <a:schemeClr val="tx1"/>
                </a:solidFill>
              </a:rPr>
              <a:t>Nu</a:t>
            </a:r>
            <a:r>
              <a:rPr lang="en-US" sz="2000" b="1" i="0" baseline="0" dirty="0">
                <a:solidFill>
                  <a:schemeClr val="tx1"/>
                </a:solidFill>
              </a:rPr>
              <a:t>mbe</a:t>
            </a:r>
            <a:r>
              <a:rPr lang="en-US" sz="2400" b="1" i="0" baseline="0" dirty="0">
                <a:solidFill>
                  <a:schemeClr val="tx1"/>
                </a:solidFill>
              </a:rPr>
              <a:t>r Of Affiliated Clubs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Clubs!$B$5</c:f>
              <c:strCache>
                <c:ptCount val="1"/>
                <c:pt idx="0">
                  <c:v>January</c:v>
                </c:pt>
              </c:strCache>
            </c:strRef>
          </c:tx>
          <c:spPr>
            <a:ln w="34925" cap="rnd">
              <a:solidFill>
                <a:schemeClr val="accent1"/>
              </a:solidFill>
              <a:round/>
            </a:ln>
            <a:effectLst/>
          </c:spPr>
          <c:marker>
            <c:symbol val="circle"/>
            <c:size val="5"/>
            <c:spPr>
              <a:solidFill>
                <a:schemeClr val="accent1"/>
              </a:solidFill>
              <a:ln w="38100">
                <a:solidFill>
                  <a:schemeClr val="accent1"/>
                </a:solidFill>
              </a:ln>
              <a:effectLst/>
            </c:spPr>
          </c:marker>
          <c:xVal>
            <c:numRef>
              <c:f>Clubs!$A$6:$A$15</c:f>
              <c:numCache>
                <c:formatCode>[$-409]General</c:formatCode>
                <c:ptCount val="10"/>
                <c:pt idx="0">
                  <c:v>2022</c:v>
                </c:pt>
                <c:pt idx="1">
                  <c:v>2021</c:v>
                </c:pt>
                <c:pt idx="2">
                  <c:v>2020</c:v>
                </c:pt>
                <c:pt idx="3">
                  <c:v>2019</c:v>
                </c:pt>
                <c:pt idx="4">
                  <c:v>2018</c:v>
                </c:pt>
                <c:pt idx="5">
                  <c:v>2017</c:v>
                </c:pt>
                <c:pt idx="6">
                  <c:v>2016</c:v>
                </c:pt>
                <c:pt idx="7">
                  <c:v>2015</c:v>
                </c:pt>
                <c:pt idx="8">
                  <c:v>2014</c:v>
                </c:pt>
                <c:pt idx="9">
                  <c:v>2013</c:v>
                </c:pt>
              </c:numCache>
            </c:numRef>
          </c:xVal>
          <c:yVal>
            <c:numRef>
              <c:f>Clubs!$B$6:$B$15</c:f>
              <c:numCache>
                <c:formatCode>[$-409]General</c:formatCode>
                <c:ptCount val="10"/>
                <c:pt idx="0">
                  <c:v>48</c:v>
                </c:pt>
                <c:pt idx="1">
                  <c:v>50</c:v>
                </c:pt>
                <c:pt idx="2">
                  <c:v>42</c:v>
                </c:pt>
                <c:pt idx="3">
                  <c:v>31</c:v>
                </c:pt>
                <c:pt idx="4">
                  <c:v>29</c:v>
                </c:pt>
                <c:pt idx="5">
                  <c:v>32</c:v>
                </c:pt>
                <c:pt idx="6">
                  <c:v>47</c:v>
                </c:pt>
                <c:pt idx="7">
                  <c:v>36</c:v>
                </c:pt>
                <c:pt idx="8">
                  <c:v>33</c:v>
                </c:pt>
              </c:numCache>
            </c:numRef>
          </c:yVal>
          <c:smooth val="0"/>
          <c:extLst>
            <c:ext xmlns:c16="http://schemas.microsoft.com/office/drawing/2014/chart" uri="{C3380CC4-5D6E-409C-BE32-E72D297353CC}">
              <c16:uniqueId val="{00000000-53E9-473A-8A17-9FA54AEE86AA}"/>
            </c:ext>
          </c:extLst>
        </c:ser>
        <c:ser>
          <c:idx val="1"/>
          <c:order val="1"/>
          <c:tx>
            <c:strRef>
              <c:f>Clubs!$C$5</c:f>
              <c:strCache>
                <c:ptCount val="1"/>
                <c:pt idx="0">
                  <c:v>June</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Clubs!$A$6:$A$15</c:f>
              <c:numCache>
                <c:formatCode>[$-409]General</c:formatCode>
                <c:ptCount val="10"/>
                <c:pt idx="0">
                  <c:v>2022</c:v>
                </c:pt>
                <c:pt idx="1">
                  <c:v>2021</c:v>
                </c:pt>
                <c:pt idx="2">
                  <c:v>2020</c:v>
                </c:pt>
                <c:pt idx="3">
                  <c:v>2019</c:v>
                </c:pt>
                <c:pt idx="4">
                  <c:v>2018</c:v>
                </c:pt>
                <c:pt idx="5">
                  <c:v>2017</c:v>
                </c:pt>
                <c:pt idx="6">
                  <c:v>2016</c:v>
                </c:pt>
                <c:pt idx="7">
                  <c:v>2015</c:v>
                </c:pt>
                <c:pt idx="8">
                  <c:v>2014</c:v>
                </c:pt>
                <c:pt idx="9">
                  <c:v>2013</c:v>
                </c:pt>
              </c:numCache>
            </c:numRef>
          </c:xVal>
          <c:yVal>
            <c:numRef>
              <c:f>Clubs!$C$6:$C$15</c:f>
              <c:numCache>
                <c:formatCode>[$-409]General</c:formatCode>
                <c:ptCount val="10"/>
                <c:pt idx="0" formatCode="General">
                  <c:v>63</c:v>
                </c:pt>
                <c:pt idx="1">
                  <c:v>55</c:v>
                </c:pt>
                <c:pt idx="2">
                  <c:v>60</c:v>
                </c:pt>
                <c:pt idx="3">
                  <c:v>42</c:v>
                </c:pt>
                <c:pt idx="4">
                  <c:v>43</c:v>
                </c:pt>
                <c:pt idx="5">
                  <c:v>55</c:v>
                </c:pt>
                <c:pt idx="6">
                  <c:v>44</c:v>
                </c:pt>
                <c:pt idx="7">
                  <c:v>49</c:v>
                </c:pt>
                <c:pt idx="8">
                  <c:v>48</c:v>
                </c:pt>
              </c:numCache>
            </c:numRef>
          </c:yVal>
          <c:smooth val="0"/>
          <c:extLst>
            <c:ext xmlns:c16="http://schemas.microsoft.com/office/drawing/2014/chart" uri="{C3380CC4-5D6E-409C-BE32-E72D297353CC}">
              <c16:uniqueId val="{00000001-53E9-473A-8A17-9FA54AEE86AA}"/>
            </c:ext>
          </c:extLst>
        </c:ser>
        <c:ser>
          <c:idx val="2"/>
          <c:order val="2"/>
          <c:tx>
            <c:strRef>
              <c:f>Clubs!$D$5</c:f>
              <c:strCache>
                <c:ptCount val="1"/>
                <c:pt idx="0">
                  <c:v>September</c:v>
                </c:pt>
              </c:strCache>
            </c:strRef>
          </c:tx>
          <c:spPr>
            <a:ln w="38100" cap="rnd">
              <a:solidFill>
                <a:schemeClr val="accent3"/>
              </a:solidFill>
              <a:round/>
            </a:ln>
            <a:effectLst/>
          </c:spPr>
          <c:marker>
            <c:symbol val="circle"/>
            <c:size val="5"/>
            <c:spPr>
              <a:solidFill>
                <a:schemeClr val="accent3"/>
              </a:solidFill>
              <a:ln w="38100">
                <a:solidFill>
                  <a:schemeClr val="bg1">
                    <a:lumMod val="65000"/>
                  </a:schemeClr>
                </a:solidFill>
              </a:ln>
              <a:effectLst/>
            </c:spPr>
          </c:marker>
          <c:xVal>
            <c:numRef>
              <c:f>Clubs!$A$6:$A$15</c:f>
              <c:numCache>
                <c:formatCode>[$-409]General</c:formatCode>
                <c:ptCount val="10"/>
                <c:pt idx="0">
                  <c:v>2022</c:v>
                </c:pt>
                <c:pt idx="1">
                  <c:v>2021</c:v>
                </c:pt>
                <c:pt idx="2">
                  <c:v>2020</c:v>
                </c:pt>
                <c:pt idx="3">
                  <c:v>2019</c:v>
                </c:pt>
                <c:pt idx="4">
                  <c:v>2018</c:v>
                </c:pt>
                <c:pt idx="5">
                  <c:v>2017</c:v>
                </c:pt>
                <c:pt idx="6">
                  <c:v>2016</c:v>
                </c:pt>
                <c:pt idx="7">
                  <c:v>2015</c:v>
                </c:pt>
                <c:pt idx="8">
                  <c:v>2014</c:v>
                </c:pt>
                <c:pt idx="9">
                  <c:v>2013</c:v>
                </c:pt>
              </c:numCache>
            </c:numRef>
          </c:xVal>
          <c:yVal>
            <c:numRef>
              <c:f>Clubs!$D$6:$D$15</c:f>
              <c:numCache>
                <c:formatCode>[$-409]General</c:formatCode>
                <c:ptCount val="10"/>
                <c:pt idx="0" formatCode="General">
                  <c:v>34</c:v>
                </c:pt>
                <c:pt idx="1">
                  <c:v>33</c:v>
                </c:pt>
                <c:pt idx="2">
                  <c:v>37</c:v>
                </c:pt>
                <c:pt idx="3">
                  <c:v>30</c:v>
                </c:pt>
                <c:pt idx="4">
                  <c:v>28</c:v>
                </c:pt>
                <c:pt idx="5">
                  <c:v>27</c:v>
                </c:pt>
                <c:pt idx="6">
                  <c:v>27</c:v>
                </c:pt>
                <c:pt idx="7">
                  <c:v>28</c:v>
                </c:pt>
                <c:pt idx="8">
                  <c:v>27</c:v>
                </c:pt>
                <c:pt idx="9">
                  <c:v>24</c:v>
                </c:pt>
              </c:numCache>
            </c:numRef>
          </c:yVal>
          <c:smooth val="0"/>
          <c:extLst>
            <c:ext xmlns:c16="http://schemas.microsoft.com/office/drawing/2014/chart" uri="{C3380CC4-5D6E-409C-BE32-E72D297353CC}">
              <c16:uniqueId val="{00000002-53E9-473A-8A17-9FA54AEE86AA}"/>
            </c:ext>
          </c:extLst>
        </c:ser>
        <c:dLbls>
          <c:showLegendKey val="0"/>
          <c:showVal val="0"/>
          <c:showCatName val="0"/>
          <c:showSerName val="0"/>
          <c:showPercent val="0"/>
          <c:showBubbleSize val="0"/>
        </c:dLbls>
        <c:axId val="2001634976"/>
        <c:axId val="2004827408"/>
      </c:scatterChart>
      <c:valAx>
        <c:axId val="2001634976"/>
        <c:scaling>
          <c:orientation val="minMax"/>
          <c:max val="2022"/>
          <c:min val="2013"/>
        </c:scaling>
        <c:delete val="0"/>
        <c:axPos val="b"/>
        <c:majorGridlines>
          <c:spPr>
            <a:ln w="9525" cap="flat" cmpd="sng" algn="ctr">
              <a:solidFill>
                <a:schemeClr val="tx1">
                  <a:lumMod val="15000"/>
                  <a:lumOff val="85000"/>
                </a:schemeClr>
              </a:solidFill>
              <a:round/>
            </a:ln>
            <a:effectLst/>
          </c:spPr>
        </c:majorGridlines>
        <c:numFmt formatCode="[$-409]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2004827408"/>
        <c:crosses val="autoZero"/>
        <c:crossBetween val="midCat"/>
      </c:valAx>
      <c:valAx>
        <c:axId val="2004827408"/>
        <c:scaling>
          <c:orientation val="minMax"/>
          <c:min val="20"/>
        </c:scaling>
        <c:delete val="0"/>
        <c:axPos val="l"/>
        <c:majorGridlines>
          <c:spPr>
            <a:ln w="9525" cap="flat" cmpd="sng" algn="ctr">
              <a:solidFill>
                <a:schemeClr val="tx1">
                  <a:lumMod val="15000"/>
                  <a:lumOff val="85000"/>
                </a:schemeClr>
              </a:solidFill>
              <a:round/>
            </a:ln>
            <a:effectLst/>
          </c:spPr>
        </c:majorGridlines>
        <c:numFmt formatCode="[$-409]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2001634976"/>
        <c:crosses val="autoZero"/>
        <c:crossBetween val="midCat"/>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solidFill>
                  <a:schemeClr val="tx1"/>
                </a:solidFill>
              </a:rPr>
              <a:t>January</a:t>
            </a:r>
            <a:r>
              <a:rPr lang="en-US" sz="2000" b="1" baseline="0" dirty="0">
                <a:solidFill>
                  <a:schemeClr val="tx1"/>
                </a:solidFill>
              </a:rPr>
              <a:t> Contest: Number Of Contacts By Band</a:t>
            </a:r>
            <a:endParaRPr lang="en-US" sz="2000" b="1"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Jan!$B$5</c:f>
              <c:strCache>
                <c:ptCount val="1"/>
                <c:pt idx="0">
                  <c:v>6m</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cat>
            <c:numRef>
              <c:f>Jan!$A$6:$A$15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Jan!$B$6:$B$15</c:f>
              <c:numCache>
                <c:formatCode>General</c:formatCode>
                <c:ptCount val="10"/>
                <c:pt idx="0">
                  <c:v>32362</c:v>
                </c:pt>
                <c:pt idx="1">
                  <c:v>45826</c:v>
                </c:pt>
                <c:pt idx="2">
                  <c:v>41214</c:v>
                </c:pt>
                <c:pt idx="3">
                  <c:v>27218</c:v>
                </c:pt>
                <c:pt idx="4">
                  <c:v>27302</c:v>
                </c:pt>
                <c:pt idx="5">
                  <c:v>18748</c:v>
                </c:pt>
                <c:pt idx="6">
                  <c:v>18503</c:v>
                </c:pt>
                <c:pt idx="7">
                  <c:v>17929</c:v>
                </c:pt>
                <c:pt idx="8">
                  <c:v>17304</c:v>
                </c:pt>
                <c:pt idx="9">
                  <c:v>17981</c:v>
                </c:pt>
              </c:numCache>
            </c:numRef>
          </c:val>
          <c:smooth val="0"/>
          <c:extLst>
            <c:ext xmlns:c16="http://schemas.microsoft.com/office/drawing/2014/chart" uri="{C3380CC4-5D6E-409C-BE32-E72D297353CC}">
              <c16:uniqueId val="{00000000-D9D0-4168-A9F0-26A4B5F89A00}"/>
            </c:ext>
          </c:extLst>
        </c:ser>
        <c:ser>
          <c:idx val="1"/>
          <c:order val="1"/>
          <c:tx>
            <c:strRef>
              <c:f>Jan!$C$5</c:f>
              <c:strCache>
                <c:ptCount val="1"/>
                <c:pt idx="0">
                  <c:v>2m</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cat>
            <c:numRef>
              <c:f>Jan!$A$6:$A$15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Jan!$C$6:$C$15</c:f>
              <c:numCache>
                <c:formatCode>General</c:formatCode>
                <c:ptCount val="10"/>
                <c:pt idx="0">
                  <c:v>22360</c:v>
                </c:pt>
                <c:pt idx="1">
                  <c:v>22905</c:v>
                </c:pt>
                <c:pt idx="2">
                  <c:v>24679</c:v>
                </c:pt>
                <c:pt idx="3">
                  <c:v>19412</c:v>
                </c:pt>
                <c:pt idx="4">
                  <c:v>14984</c:v>
                </c:pt>
                <c:pt idx="5">
                  <c:v>17519</c:v>
                </c:pt>
                <c:pt idx="6">
                  <c:v>19923</c:v>
                </c:pt>
                <c:pt idx="7">
                  <c:v>20384</c:v>
                </c:pt>
                <c:pt idx="8">
                  <c:v>19843</c:v>
                </c:pt>
                <c:pt idx="9">
                  <c:v>18526</c:v>
                </c:pt>
              </c:numCache>
            </c:numRef>
          </c:val>
          <c:smooth val="0"/>
          <c:extLst>
            <c:ext xmlns:c16="http://schemas.microsoft.com/office/drawing/2014/chart" uri="{C3380CC4-5D6E-409C-BE32-E72D297353CC}">
              <c16:uniqueId val="{00000001-D9D0-4168-A9F0-26A4B5F89A00}"/>
            </c:ext>
          </c:extLst>
        </c:ser>
        <c:ser>
          <c:idx val="2"/>
          <c:order val="2"/>
          <c:tx>
            <c:strRef>
              <c:f>Jan!$D$5</c:f>
              <c:strCache>
                <c:ptCount val="1"/>
                <c:pt idx="0">
                  <c:v>222</c:v>
                </c:pt>
              </c:strCache>
            </c:strRef>
          </c:tx>
          <c:spPr>
            <a:ln w="38100" cap="rnd">
              <a:solidFill>
                <a:schemeClr val="accent3"/>
              </a:solidFill>
              <a:round/>
            </a:ln>
            <a:effectLst/>
          </c:spPr>
          <c:marker>
            <c:symbol val="none"/>
          </c:marker>
          <c:cat>
            <c:numRef>
              <c:f>Jan!$A$6:$A$15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Jan!$D$6:$D$15</c:f>
              <c:numCache>
                <c:formatCode>General</c:formatCode>
                <c:ptCount val="10"/>
                <c:pt idx="0">
                  <c:v>4506</c:v>
                </c:pt>
                <c:pt idx="1">
                  <c:v>4044</c:v>
                </c:pt>
                <c:pt idx="2">
                  <c:v>4660</c:v>
                </c:pt>
                <c:pt idx="3">
                  <c:v>5006</c:v>
                </c:pt>
                <c:pt idx="4">
                  <c:v>3986</c:v>
                </c:pt>
                <c:pt idx="5">
                  <c:v>5814</c:v>
                </c:pt>
                <c:pt idx="6">
                  <c:v>5426</c:v>
                </c:pt>
                <c:pt idx="7">
                  <c:v>5993</c:v>
                </c:pt>
                <c:pt idx="8">
                  <c:v>6218</c:v>
                </c:pt>
                <c:pt idx="9">
                  <c:v>6016</c:v>
                </c:pt>
              </c:numCache>
            </c:numRef>
          </c:val>
          <c:smooth val="0"/>
          <c:extLst>
            <c:ext xmlns:c16="http://schemas.microsoft.com/office/drawing/2014/chart" uri="{C3380CC4-5D6E-409C-BE32-E72D297353CC}">
              <c16:uniqueId val="{00000002-D9D0-4168-A9F0-26A4B5F89A00}"/>
            </c:ext>
          </c:extLst>
        </c:ser>
        <c:ser>
          <c:idx val="3"/>
          <c:order val="3"/>
          <c:tx>
            <c:strRef>
              <c:f>Jan!$E$5</c:f>
              <c:strCache>
                <c:ptCount val="1"/>
                <c:pt idx="0">
                  <c:v>432</c:v>
                </c:pt>
              </c:strCache>
            </c:strRef>
          </c:tx>
          <c:spPr>
            <a:ln w="38100" cap="rnd">
              <a:solidFill>
                <a:schemeClr val="accent4"/>
              </a:solidFill>
              <a:round/>
            </a:ln>
            <a:effectLst/>
          </c:spPr>
          <c:marker>
            <c:symbol val="circle"/>
            <c:size val="5"/>
            <c:spPr>
              <a:solidFill>
                <a:schemeClr val="accent4"/>
              </a:solidFill>
              <a:ln w="38100">
                <a:solidFill>
                  <a:schemeClr val="accent4"/>
                </a:solidFill>
              </a:ln>
              <a:effectLst/>
            </c:spPr>
          </c:marker>
          <c:cat>
            <c:numRef>
              <c:f>Jan!$A$6:$A$15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Jan!$E$6:$E$15</c:f>
              <c:numCache>
                <c:formatCode>General</c:formatCode>
                <c:ptCount val="10"/>
                <c:pt idx="0">
                  <c:v>7439</c:v>
                </c:pt>
                <c:pt idx="1">
                  <c:v>7932</c:v>
                </c:pt>
                <c:pt idx="2">
                  <c:v>8744</c:v>
                </c:pt>
                <c:pt idx="3">
                  <c:v>8011</c:v>
                </c:pt>
                <c:pt idx="4">
                  <c:v>6835</c:v>
                </c:pt>
                <c:pt idx="5">
                  <c:v>8853</c:v>
                </c:pt>
                <c:pt idx="6">
                  <c:v>8918</c:v>
                </c:pt>
                <c:pt idx="7">
                  <c:v>9628</c:v>
                </c:pt>
                <c:pt idx="8">
                  <c:v>9094</c:v>
                </c:pt>
                <c:pt idx="9">
                  <c:v>8650</c:v>
                </c:pt>
              </c:numCache>
            </c:numRef>
          </c:val>
          <c:smooth val="0"/>
          <c:extLst>
            <c:ext xmlns:c16="http://schemas.microsoft.com/office/drawing/2014/chart" uri="{C3380CC4-5D6E-409C-BE32-E72D297353CC}">
              <c16:uniqueId val="{00000003-D9D0-4168-A9F0-26A4B5F89A00}"/>
            </c:ext>
          </c:extLst>
        </c:ser>
        <c:ser>
          <c:idx val="4"/>
          <c:order val="4"/>
          <c:tx>
            <c:strRef>
              <c:f>Jan!$F$5</c:f>
              <c:strCache>
                <c:ptCount val="1"/>
                <c:pt idx="0">
                  <c:v>902</c:v>
                </c:pt>
              </c:strCache>
            </c:strRef>
          </c:tx>
          <c:spPr>
            <a:ln w="38100" cap="rnd">
              <a:solidFill>
                <a:schemeClr val="accent5"/>
              </a:solidFill>
              <a:round/>
            </a:ln>
            <a:effectLst/>
          </c:spPr>
          <c:marker>
            <c:symbol val="circle"/>
            <c:size val="5"/>
            <c:spPr>
              <a:solidFill>
                <a:schemeClr val="accent5"/>
              </a:solidFill>
              <a:ln w="38100">
                <a:solidFill>
                  <a:schemeClr val="accent5"/>
                </a:solidFill>
              </a:ln>
              <a:effectLst/>
            </c:spPr>
          </c:marker>
          <c:cat>
            <c:numRef>
              <c:f>Jan!$A$6:$A$15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Jan!$F$6:$F$15</c:f>
              <c:numCache>
                <c:formatCode>General</c:formatCode>
                <c:ptCount val="10"/>
                <c:pt idx="0">
                  <c:v>1248</c:v>
                </c:pt>
                <c:pt idx="1">
                  <c:v>1172</c:v>
                </c:pt>
                <c:pt idx="2">
                  <c:v>1426</c:v>
                </c:pt>
                <c:pt idx="3">
                  <c:v>1349</c:v>
                </c:pt>
                <c:pt idx="4">
                  <c:v>958</c:v>
                </c:pt>
                <c:pt idx="5">
                  <c:v>1345</c:v>
                </c:pt>
                <c:pt idx="6">
                  <c:v>1048</c:v>
                </c:pt>
                <c:pt idx="7">
                  <c:v>1228</c:v>
                </c:pt>
                <c:pt idx="8">
                  <c:v>1650</c:v>
                </c:pt>
                <c:pt idx="9">
                  <c:v>1441</c:v>
                </c:pt>
              </c:numCache>
            </c:numRef>
          </c:val>
          <c:smooth val="0"/>
          <c:extLst>
            <c:ext xmlns:c16="http://schemas.microsoft.com/office/drawing/2014/chart" uri="{C3380CC4-5D6E-409C-BE32-E72D297353CC}">
              <c16:uniqueId val="{00000004-D9D0-4168-A9F0-26A4B5F89A00}"/>
            </c:ext>
          </c:extLst>
        </c:ser>
        <c:ser>
          <c:idx val="5"/>
          <c:order val="5"/>
          <c:tx>
            <c:strRef>
              <c:f>Jan!$G$5</c:f>
              <c:strCache>
                <c:ptCount val="1"/>
                <c:pt idx="0">
                  <c:v>1296</c:v>
                </c:pt>
              </c:strCache>
            </c:strRef>
          </c:tx>
          <c:spPr>
            <a:ln w="38100" cap="rnd">
              <a:solidFill>
                <a:schemeClr val="accent6"/>
              </a:solidFill>
              <a:round/>
            </a:ln>
            <a:effectLst/>
          </c:spPr>
          <c:marker>
            <c:symbol val="circle"/>
            <c:size val="5"/>
            <c:spPr>
              <a:solidFill>
                <a:schemeClr val="accent6"/>
              </a:solidFill>
              <a:ln w="38100">
                <a:solidFill>
                  <a:schemeClr val="accent6"/>
                </a:solidFill>
              </a:ln>
              <a:effectLst/>
            </c:spPr>
          </c:marker>
          <c:cat>
            <c:numRef>
              <c:f>Jan!$A$6:$A$15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cat>
          <c:val>
            <c:numRef>
              <c:f>Jan!$G$6:$G$15</c:f>
              <c:numCache>
                <c:formatCode>General</c:formatCode>
                <c:ptCount val="10"/>
                <c:pt idx="0">
                  <c:v>1908</c:v>
                </c:pt>
                <c:pt idx="1">
                  <c:v>1883</c:v>
                </c:pt>
                <c:pt idx="2">
                  <c:v>1947</c:v>
                </c:pt>
                <c:pt idx="3">
                  <c:v>2065</c:v>
                </c:pt>
                <c:pt idx="4">
                  <c:v>1414</c:v>
                </c:pt>
                <c:pt idx="5">
                  <c:v>1978</c:v>
                </c:pt>
                <c:pt idx="6">
                  <c:v>1555</c:v>
                </c:pt>
                <c:pt idx="7">
                  <c:v>1835</c:v>
                </c:pt>
                <c:pt idx="8">
                  <c:v>2127</c:v>
                </c:pt>
                <c:pt idx="9">
                  <c:v>1920</c:v>
                </c:pt>
              </c:numCache>
            </c:numRef>
          </c:val>
          <c:smooth val="0"/>
          <c:extLst>
            <c:ext xmlns:c16="http://schemas.microsoft.com/office/drawing/2014/chart" uri="{C3380CC4-5D6E-409C-BE32-E72D297353CC}">
              <c16:uniqueId val="{00000005-D9D0-4168-A9F0-26A4B5F89A00}"/>
            </c:ext>
          </c:extLst>
        </c:ser>
        <c:dLbls>
          <c:showLegendKey val="0"/>
          <c:showVal val="0"/>
          <c:showCatName val="0"/>
          <c:showSerName val="0"/>
          <c:showPercent val="0"/>
          <c:showBubbleSize val="0"/>
        </c:dLbls>
        <c:marker val="1"/>
        <c:smooth val="0"/>
        <c:axId val="1994851872"/>
        <c:axId val="1783908192"/>
      </c:lineChart>
      <c:catAx>
        <c:axId val="199485187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783908192"/>
        <c:crosses val="autoZero"/>
        <c:auto val="1"/>
        <c:lblAlgn val="ctr"/>
        <c:lblOffset val="100"/>
        <c:noMultiLvlLbl val="0"/>
      </c:catAx>
      <c:valAx>
        <c:axId val="1783908192"/>
        <c:scaling>
          <c:orientation val="minMax"/>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994851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solidFill>
                <a:latin typeface="+mn-lt"/>
                <a:ea typeface="+mn-ea"/>
                <a:cs typeface="+mn-cs"/>
              </a:defRPr>
            </a:pPr>
            <a:r>
              <a:rPr lang="en-US" sz="1800" dirty="0"/>
              <a:t>Number of Different Call Signs In 6m Logs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solidFill>
              <a:latin typeface="+mn-lt"/>
              <a:ea typeface="+mn-ea"/>
              <a:cs typeface="+mn-cs"/>
            </a:defRPr>
          </a:pPr>
          <a:endParaRPr lang="en-US"/>
        </a:p>
      </c:txPr>
    </c:title>
    <c:autoTitleDeleted val="0"/>
    <c:plotArea>
      <c:layout/>
      <c:scatterChart>
        <c:scatterStyle val="lineMarker"/>
        <c:varyColors val="0"/>
        <c:ser>
          <c:idx val="0"/>
          <c:order val="0"/>
          <c:tx>
            <c:strRef>
              <c:f>'6m'!$B$5</c:f>
              <c:strCache>
                <c:ptCount val="1"/>
                <c:pt idx="0">
                  <c:v>January</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xVal>
            <c:numRef>
              <c:f>'6m'!$A$6:$A$15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xVal>
          <c:yVal>
            <c:numRef>
              <c:f>'6m'!$B$6:$B$15</c:f>
              <c:numCache>
                <c:formatCode>General</c:formatCode>
                <c:ptCount val="10"/>
                <c:pt idx="0">
                  <c:v>2798</c:v>
                </c:pt>
                <c:pt idx="1">
                  <c:v>3653</c:v>
                </c:pt>
                <c:pt idx="2">
                  <c:v>3662</c:v>
                </c:pt>
                <c:pt idx="3">
                  <c:v>2640</c:v>
                </c:pt>
                <c:pt idx="4">
                  <c:v>2855</c:v>
                </c:pt>
                <c:pt idx="5">
                  <c:v>2376</c:v>
                </c:pt>
                <c:pt idx="6">
                  <c:v>2330</c:v>
                </c:pt>
                <c:pt idx="7">
                  <c:v>2293</c:v>
                </c:pt>
                <c:pt idx="8">
                  <c:v>2389</c:v>
                </c:pt>
                <c:pt idx="9">
                  <c:v>2339</c:v>
                </c:pt>
              </c:numCache>
            </c:numRef>
          </c:yVal>
          <c:smooth val="0"/>
          <c:extLst>
            <c:ext xmlns:c16="http://schemas.microsoft.com/office/drawing/2014/chart" uri="{C3380CC4-5D6E-409C-BE32-E72D297353CC}">
              <c16:uniqueId val="{00000000-1384-426F-B27A-AFBC4F2D82F5}"/>
            </c:ext>
          </c:extLst>
        </c:ser>
        <c:ser>
          <c:idx val="1"/>
          <c:order val="1"/>
          <c:tx>
            <c:strRef>
              <c:f>'6m'!$C$5</c:f>
              <c:strCache>
                <c:ptCount val="1"/>
                <c:pt idx="0">
                  <c:v>June</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'6m'!$A$6:$A$15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xVal>
          <c:yVal>
            <c:numRef>
              <c:f>'6m'!$C$6:$C$15</c:f>
              <c:numCache>
                <c:formatCode>General</c:formatCode>
                <c:ptCount val="10"/>
                <c:pt idx="1">
                  <c:v>8770</c:v>
                </c:pt>
                <c:pt idx="2">
                  <c:v>7101</c:v>
                </c:pt>
                <c:pt idx="3">
                  <c:v>9855</c:v>
                </c:pt>
                <c:pt idx="4">
                  <c:v>6264</c:v>
                </c:pt>
                <c:pt idx="5">
                  <c:v>7168</c:v>
                </c:pt>
                <c:pt idx="6">
                  <c:v>7223</c:v>
                </c:pt>
                <c:pt idx="7">
                  <c:v>8090</c:v>
                </c:pt>
                <c:pt idx="8">
                  <c:v>6017</c:v>
                </c:pt>
                <c:pt idx="9">
                  <c:v>6451</c:v>
                </c:pt>
              </c:numCache>
            </c:numRef>
          </c:yVal>
          <c:smooth val="0"/>
          <c:extLst>
            <c:ext xmlns:c16="http://schemas.microsoft.com/office/drawing/2014/chart" uri="{C3380CC4-5D6E-409C-BE32-E72D297353CC}">
              <c16:uniqueId val="{00000001-1384-426F-B27A-AFBC4F2D82F5}"/>
            </c:ext>
          </c:extLst>
        </c:ser>
        <c:ser>
          <c:idx val="2"/>
          <c:order val="2"/>
          <c:tx>
            <c:strRef>
              <c:f>'6m'!$D$5</c:f>
              <c:strCache>
                <c:ptCount val="1"/>
                <c:pt idx="0">
                  <c:v>September</c:v>
                </c:pt>
              </c:strCache>
            </c:strRef>
          </c:tx>
          <c:spPr>
            <a:ln w="38100" cap="rnd">
              <a:solidFill>
                <a:schemeClr val="accent3"/>
              </a:solidFill>
              <a:round/>
            </a:ln>
            <a:effectLst/>
          </c:spPr>
          <c:marker>
            <c:symbol val="circle"/>
            <c:size val="5"/>
            <c:spPr>
              <a:solidFill>
                <a:schemeClr val="accent3"/>
              </a:solidFill>
              <a:ln w="38100">
                <a:solidFill>
                  <a:schemeClr val="accent3"/>
                </a:solidFill>
              </a:ln>
              <a:effectLst/>
            </c:spPr>
          </c:marker>
          <c:xVal>
            <c:numRef>
              <c:f>'6m'!$A$6:$A$15</c:f>
              <c:numCache>
                <c:formatCode>General</c:formatCode>
                <c:ptCount val="10"/>
                <c:pt idx="0">
                  <c:v>2023</c:v>
                </c:pt>
                <c:pt idx="1">
                  <c:v>2022</c:v>
                </c:pt>
                <c:pt idx="2">
                  <c:v>2021</c:v>
                </c:pt>
                <c:pt idx="3">
                  <c:v>2020</c:v>
                </c:pt>
                <c:pt idx="4">
                  <c:v>2019</c:v>
                </c:pt>
                <c:pt idx="5">
                  <c:v>2018</c:v>
                </c:pt>
                <c:pt idx="6">
                  <c:v>2017</c:v>
                </c:pt>
                <c:pt idx="7">
                  <c:v>2016</c:v>
                </c:pt>
                <c:pt idx="8">
                  <c:v>2015</c:v>
                </c:pt>
                <c:pt idx="9">
                  <c:v>2014</c:v>
                </c:pt>
              </c:numCache>
            </c:numRef>
          </c:xVal>
          <c:yVal>
            <c:numRef>
              <c:f>'6m'!$D$6:$D$15</c:f>
              <c:numCache>
                <c:formatCode>General</c:formatCode>
                <c:ptCount val="10"/>
                <c:pt idx="1">
                  <c:v>3441</c:v>
                </c:pt>
                <c:pt idx="2">
                  <c:v>2241</c:v>
                </c:pt>
                <c:pt idx="3">
                  <c:v>2618</c:v>
                </c:pt>
                <c:pt idx="4">
                  <c:v>2215</c:v>
                </c:pt>
                <c:pt idx="5">
                  <c:v>2016</c:v>
                </c:pt>
                <c:pt idx="6">
                  <c:v>1760</c:v>
                </c:pt>
                <c:pt idx="7">
                  <c:v>2059</c:v>
                </c:pt>
                <c:pt idx="8">
                  <c:v>2101</c:v>
                </c:pt>
                <c:pt idx="9">
                  <c:v>2622</c:v>
                </c:pt>
              </c:numCache>
            </c:numRef>
          </c:yVal>
          <c:smooth val="0"/>
          <c:extLst>
            <c:ext xmlns:c16="http://schemas.microsoft.com/office/drawing/2014/chart" uri="{C3380CC4-5D6E-409C-BE32-E72D297353CC}">
              <c16:uniqueId val="{00000002-1384-426F-B27A-AFBC4F2D82F5}"/>
            </c:ext>
          </c:extLst>
        </c:ser>
        <c:dLbls>
          <c:showLegendKey val="0"/>
          <c:showVal val="0"/>
          <c:showCatName val="0"/>
          <c:showSerName val="0"/>
          <c:showPercent val="0"/>
          <c:showBubbleSize val="0"/>
        </c:dLbls>
        <c:axId val="1996674768"/>
        <c:axId val="1792411856"/>
      </c:scatterChart>
      <c:valAx>
        <c:axId val="1996674768"/>
        <c:scaling>
          <c:orientation val="minMax"/>
          <c:max val="2023"/>
          <c:min val="2014"/>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792411856"/>
        <c:crosses val="autoZero"/>
        <c:crossBetween val="midCat"/>
      </c:valAx>
      <c:valAx>
        <c:axId val="1792411856"/>
        <c:scaling>
          <c:orientation val="minMax"/>
          <c:max val="10000"/>
          <c:min val="1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99667476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sz="1200" b="1" i="0" baseline="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i="0" baseline="0" dirty="0">
                <a:solidFill>
                  <a:schemeClr val="tx1"/>
                </a:solidFill>
              </a:rPr>
              <a:t>Percentage of 6m Contacts Made Using SSB, FM, or CW</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Graphs!$D$18</c:f>
              <c:strCache>
                <c:ptCount val="1"/>
                <c:pt idx="0">
                  <c:v>January</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xVal>
            <c:numRef>
              <c:f>Graphs!$C$19:$C$25</c:f>
              <c:numCache>
                <c:formatCode>General</c:formatCode>
                <c:ptCount val="7"/>
                <c:pt idx="0">
                  <c:v>2017</c:v>
                </c:pt>
                <c:pt idx="1">
                  <c:v>2018</c:v>
                </c:pt>
                <c:pt idx="2">
                  <c:v>2019</c:v>
                </c:pt>
                <c:pt idx="3">
                  <c:v>2020</c:v>
                </c:pt>
                <c:pt idx="4">
                  <c:v>2021</c:v>
                </c:pt>
                <c:pt idx="5">
                  <c:v>2022</c:v>
                </c:pt>
                <c:pt idx="6">
                  <c:v>2023</c:v>
                </c:pt>
              </c:numCache>
            </c:numRef>
          </c:xVal>
          <c:yVal>
            <c:numRef>
              <c:f>Graphs!$D$19:$D$25</c:f>
              <c:numCache>
                <c:formatCode>0.0%</c:formatCode>
                <c:ptCount val="7"/>
                <c:pt idx="0">
                  <c:v>0.96039704243897495</c:v>
                </c:pt>
                <c:pt idx="1">
                  <c:v>0.71626106194690264</c:v>
                </c:pt>
                <c:pt idx="2">
                  <c:v>0.38079107302978976</c:v>
                </c:pt>
                <c:pt idx="3">
                  <c:v>0.36963436741115707</c:v>
                </c:pt>
                <c:pt idx="4">
                  <c:v>0.25836888557820364</c:v>
                </c:pt>
                <c:pt idx="5">
                  <c:v>0.21766274699963631</c:v>
                </c:pt>
                <c:pt idx="6">
                  <c:v>0.2127495210431988</c:v>
                </c:pt>
              </c:numCache>
            </c:numRef>
          </c:yVal>
          <c:smooth val="0"/>
          <c:extLst>
            <c:ext xmlns:c16="http://schemas.microsoft.com/office/drawing/2014/chart" uri="{C3380CC4-5D6E-409C-BE32-E72D297353CC}">
              <c16:uniqueId val="{00000000-1527-4D2E-BB39-1748EDCDD64A}"/>
            </c:ext>
          </c:extLst>
        </c:ser>
        <c:ser>
          <c:idx val="1"/>
          <c:order val="1"/>
          <c:tx>
            <c:strRef>
              <c:f>Graphs!$E$18</c:f>
              <c:strCache>
                <c:ptCount val="1"/>
                <c:pt idx="0">
                  <c:v>June</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Graphs!$C$19:$C$25</c:f>
              <c:numCache>
                <c:formatCode>General</c:formatCode>
                <c:ptCount val="7"/>
                <c:pt idx="0">
                  <c:v>2017</c:v>
                </c:pt>
                <c:pt idx="1">
                  <c:v>2018</c:v>
                </c:pt>
                <c:pt idx="2">
                  <c:v>2019</c:v>
                </c:pt>
                <c:pt idx="3">
                  <c:v>2020</c:v>
                </c:pt>
                <c:pt idx="4">
                  <c:v>2021</c:v>
                </c:pt>
                <c:pt idx="5">
                  <c:v>2022</c:v>
                </c:pt>
                <c:pt idx="6">
                  <c:v>2023</c:v>
                </c:pt>
              </c:numCache>
            </c:numRef>
          </c:xVal>
          <c:yVal>
            <c:numRef>
              <c:f>Graphs!$E$19:$E$25</c:f>
              <c:numCache>
                <c:formatCode>0.0%</c:formatCode>
                <c:ptCount val="7"/>
                <c:pt idx="0">
                  <c:v>0.98147631251744527</c:v>
                </c:pt>
                <c:pt idx="1">
                  <c:v>0.74889401641192899</c:v>
                </c:pt>
                <c:pt idx="2">
                  <c:v>0.54306826839781663</c:v>
                </c:pt>
                <c:pt idx="3">
                  <c:v>0.51713384799391104</c:v>
                </c:pt>
                <c:pt idx="4">
                  <c:v>0.29762097034692164</c:v>
                </c:pt>
                <c:pt idx="5">
                  <c:v>0.4499065675244287</c:v>
                </c:pt>
              </c:numCache>
            </c:numRef>
          </c:yVal>
          <c:smooth val="0"/>
          <c:extLst>
            <c:ext xmlns:c16="http://schemas.microsoft.com/office/drawing/2014/chart" uri="{C3380CC4-5D6E-409C-BE32-E72D297353CC}">
              <c16:uniqueId val="{00000001-1527-4D2E-BB39-1748EDCDD64A}"/>
            </c:ext>
          </c:extLst>
        </c:ser>
        <c:ser>
          <c:idx val="2"/>
          <c:order val="2"/>
          <c:tx>
            <c:strRef>
              <c:f>Graphs!$F$18</c:f>
              <c:strCache>
                <c:ptCount val="1"/>
                <c:pt idx="0">
                  <c:v>September</c:v>
                </c:pt>
              </c:strCache>
            </c:strRef>
          </c:tx>
          <c:spPr>
            <a:ln w="38100" cap="rnd">
              <a:solidFill>
                <a:schemeClr val="accent3"/>
              </a:solidFill>
              <a:round/>
            </a:ln>
            <a:effectLst/>
          </c:spPr>
          <c:marker>
            <c:symbol val="circle"/>
            <c:size val="5"/>
            <c:spPr>
              <a:solidFill>
                <a:schemeClr val="accent3"/>
              </a:solidFill>
              <a:ln w="38100">
                <a:solidFill>
                  <a:schemeClr val="accent3"/>
                </a:solidFill>
              </a:ln>
              <a:effectLst/>
            </c:spPr>
          </c:marker>
          <c:xVal>
            <c:numRef>
              <c:f>Graphs!$C$19:$C$25</c:f>
              <c:numCache>
                <c:formatCode>General</c:formatCode>
                <c:ptCount val="7"/>
                <c:pt idx="0">
                  <c:v>2017</c:v>
                </c:pt>
                <c:pt idx="1">
                  <c:v>2018</c:v>
                </c:pt>
                <c:pt idx="2">
                  <c:v>2019</c:v>
                </c:pt>
                <c:pt idx="3">
                  <c:v>2020</c:v>
                </c:pt>
                <c:pt idx="4">
                  <c:v>2021</c:v>
                </c:pt>
                <c:pt idx="5">
                  <c:v>2022</c:v>
                </c:pt>
                <c:pt idx="6">
                  <c:v>2023</c:v>
                </c:pt>
              </c:numCache>
            </c:numRef>
          </c:xVal>
          <c:yVal>
            <c:numRef>
              <c:f>Graphs!$F$19:$F$25</c:f>
              <c:numCache>
                <c:formatCode>0.0%</c:formatCode>
                <c:ptCount val="7"/>
                <c:pt idx="0">
                  <c:v>0.79899767316985859</c:v>
                </c:pt>
                <c:pt idx="1">
                  <c:v>0.69095308509208231</c:v>
                </c:pt>
                <c:pt idx="2">
                  <c:v>0.41166821829143946</c:v>
                </c:pt>
                <c:pt idx="3">
                  <c:v>0.29110921339785556</c:v>
                </c:pt>
                <c:pt idx="4">
                  <c:v>0.41166821829143946</c:v>
                </c:pt>
                <c:pt idx="5">
                  <c:v>0.246</c:v>
                </c:pt>
              </c:numCache>
            </c:numRef>
          </c:yVal>
          <c:smooth val="0"/>
          <c:extLst>
            <c:ext xmlns:c16="http://schemas.microsoft.com/office/drawing/2014/chart" uri="{C3380CC4-5D6E-409C-BE32-E72D297353CC}">
              <c16:uniqueId val="{00000002-1527-4D2E-BB39-1748EDCDD64A}"/>
            </c:ext>
          </c:extLst>
        </c:ser>
        <c:dLbls>
          <c:showLegendKey val="0"/>
          <c:showVal val="0"/>
          <c:showCatName val="0"/>
          <c:showSerName val="0"/>
          <c:showPercent val="0"/>
          <c:showBubbleSize val="0"/>
        </c:dLbls>
        <c:axId val="1502925840"/>
        <c:axId val="1848513904"/>
      </c:scatterChart>
      <c:valAx>
        <c:axId val="1502925840"/>
        <c:scaling>
          <c:orientation val="minMax"/>
          <c:max val="2023"/>
          <c:min val="2017"/>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848513904"/>
        <c:crosses val="autoZero"/>
        <c:crossBetween val="midCat"/>
      </c:valAx>
      <c:valAx>
        <c:axId val="1848513904"/>
        <c:scaling>
          <c:orientation val="minMax"/>
          <c:max val="1"/>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502925840"/>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solidFill>
                <a:latin typeface="+mn-lt"/>
                <a:ea typeface="+mn-ea"/>
                <a:cs typeface="+mn-cs"/>
              </a:defRPr>
            </a:pPr>
            <a:r>
              <a:rPr lang="en-US" sz="1600" dirty="0"/>
              <a:t>Percentage of 2m Contacts Made Using SSB, FM or CW</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solidFill>
              <a:latin typeface="+mn-lt"/>
              <a:ea typeface="+mn-ea"/>
              <a:cs typeface="+mn-cs"/>
            </a:defRPr>
          </a:pPr>
          <a:endParaRPr lang="en-US"/>
        </a:p>
      </c:txPr>
    </c:title>
    <c:autoTitleDeleted val="0"/>
    <c:plotArea>
      <c:layout/>
      <c:scatterChart>
        <c:scatterStyle val="lineMarker"/>
        <c:varyColors val="0"/>
        <c:ser>
          <c:idx val="0"/>
          <c:order val="0"/>
          <c:tx>
            <c:strRef>
              <c:f>Graphs!$D$59</c:f>
              <c:strCache>
                <c:ptCount val="1"/>
                <c:pt idx="0">
                  <c:v>January</c:v>
                </c:pt>
              </c:strCache>
            </c:strRef>
          </c:tx>
          <c:spPr>
            <a:ln w="38100" cap="rnd">
              <a:solidFill>
                <a:schemeClr val="accent1"/>
              </a:solidFill>
              <a:round/>
            </a:ln>
            <a:effectLst/>
          </c:spPr>
          <c:marker>
            <c:symbol val="circle"/>
            <c:size val="5"/>
            <c:spPr>
              <a:solidFill>
                <a:schemeClr val="accent1"/>
              </a:solidFill>
              <a:ln w="38100">
                <a:solidFill>
                  <a:schemeClr val="accent1"/>
                </a:solidFill>
              </a:ln>
              <a:effectLst/>
            </c:spPr>
          </c:marker>
          <c:xVal>
            <c:numRef>
              <c:f>Graphs!$C$60:$C$66</c:f>
              <c:numCache>
                <c:formatCode>General</c:formatCode>
                <c:ptCount val="7"/>
                <c:pt idx="0">
                  <c:v>2017</c:v>
                </c:pt>
                <c:pt idx="1">
                  <c:v>2018</c:v>
                </c:pt>
                <c:pt idx="2">
                  <c:v>2019</c:v>
                </c:pt>
                <c:pt idx="3">
                  <c:v>2020</c:v>
                </c:pt>
                <c:pt idx="4">
                  <c:v>2021</c:v>
                </c:pt>
                <c:pt idx="5">
                  <c:v>2022</c:v>
                </c:pt>
                <c:pt idx="6">
                  <c:v>2023</c:v>
                </c:pt>
              </c:numCache>
            </c:numRef>
          </c:xVal>
          <c:yVal>
            <c:numRef>
              <c:f>Graphs!$D$60:$D$66</c:f>
              <c:numCache>
                <c:formatCode>0.0%</c:formatCode>
                <c:ptCount val="7"/>
                <c:pt idx="0">
                  <c:v>0.99644693782141192</c:v>
                </c:pt>
                <c:pt idx="1">
                  <c:v>0.98480243161094227</c:v>
                </c:pt>
                <c:pt idx="2">
                  <c:v>0.86983126274800671</c:v>
                </c:pt>
                <c:pt idx="3">
                  <c:v>0.75691327638627481</c:v>
                </c:pt>
                <c:pt idx="4">
                  <c:v>0.59072557823642602</c:v>
                </c:pt>
                <c:pt idx="5">
                  <c:v>0.48299999999999998</c:v>
                </c:pt>
                <c:pt idx="6">
                  <c:v>0.45800000000000002</c:v>
                </c:pt>
              </c:numCache>
            </c:numRef>
          </c:yVal>
          <c:smooth val="0"/>
          <c:extLst>
            <c:ext xmlns:c16="http://schemas.microsoft.com/office/drawing/2014/chart" uri="{C3380CC4-5D6E-409C-BE32-E72D297353CC}">
              <c16:uniqueId val="{00000000-17C7-48E2-862C-4A986706B19C}"/>
            </c:ext>
          </c:extLst>
        </c:ser>
        <c:ser>
          <c:idx val="1"/>
          <c:order val="1"/>
          <c:tx>
            <c:strRef>
              <c:f>Graphs!$E$59</c:f>
              <c:strCache>
                <c:ptCount val="1"/>
                <c:pt idx="0">
                  <c:v>June</c:v>
                </c:pt>
              </c:strCache>
            </c:strRef>
          </c:tx>
          <c:spPr>
            <a:ln w="38100" cap="rnd">
              <a:solidFill>
                <a:schemeClr val="accent2"/>
              </a:solidFill>
              <a:round/>
            </a:ln>
            <a:effectLst/>
          </c:spPr>
          <c:marker>
            <c:symbol val="circle"/>
            <c:size val="5"/>
            <c:spPr>
              <a:solidFill>
                <a:schemeClr val="accent2"/>
              </a:solidFill>
              <a:ln w="38100">
                <a:solidFill>
                  <a:schemeClr val="accent2"/>
                </a:solidFill>
              </a:ln>
              <a:effectLst/>
            </c:spPr>
          </c:marker>
          <c:xVal>
            <c:numRef>
              <c:f>Graphs!$C$60:$C$66</c:f>
              <c:numCache>
                <c:formatCode>General</c:formatCode>
                <c:ptCount val="7"/>
                <c:pt idx="0">
                  <c:v>2017</c:v>
                </c:pt>
                <c:pt idx="1">
                  <c:v>2018</c:v>
                </c:pt>
                <c:pt idx="2">
                  <c:v>2019</c:v>
                </c:pt>
                <c:pt idx="3">
                  <c:v>2020</c:v>
                </c:pt>
                <c:pt idx="4">
                  <c:v>2021</c:v>
                </c:pt>
                <c:pt idx="5">
                  <c:v>2022</c:v>
                </c:pt>
                <c:pt idx="6">
                  <c:v>2023</c:v>
                </c:pt>
              </c:numCache>
            </c:numRef>
          </c:xVal>
          <c:yVal>
            <c:numRef>
              <c:f>Graphs!$E$60:$E$66</c:f>
              <c:numCache>
                <c:formatCode>0.0%</c:formatCode>
                <c:ptCount val="7"/>
                <c:pt idx="0">
                  <c:v>0.99579439252336444</c:v>
                </c:pt>
                <c:pt idx="1">
                  <c:v>0.95751183556061603</c:v>
                </c:pt>
                <c:pt idx="2">
                  <c:v>0.8425652730612927</c:v>
                </c:pt>
                <c:pt idx="3">
                  <c:v>0.70855869024996343</c:v>
                </c:pt>
                <c:pt idx="4">
                  <c:v>0.60615498702261772</c:v>
                </c:pt>
                <c:pt idx="5">
                  <c:v>0.47983797560531588</c:v>
                </c:pt>
              </c:numCache>
            </c:numRef>
          </c:yVal>
          <c:smooth val="0"/>
          <c:extLst>
            <c:ext xmlns:c16="http://schemas.microsoft.com/office/drawing/2014/chart" uri="{C3380CC4-5D6E-409C-BE32-E72D297353CC}">
              <c16:uniqueId val="{00000001-17C7-48E2-862C-4A986706B19C}"/>
            </c:ext>
          </c:extLst>
        </c:ser>
        <c:ser>
          <c:idx val="2"/>
          <c:order val="2"/>
          <c:tx>
            <c:strRef>
              <c:f>Graphs!$F$59</c:f>
              <c:strCache>
                <c:ptCount val="1"/>
                <c:pt idx="0">
                  <c:v>September</c:v>
                </c:pt>
              </c:strCache>
            </c:strRef>
          </c:tx>
          <c:spPr>
            <a:ln w="38100" cap="rnd">
              <a:solidFill>
                <a:schemeClr val="accent3"/>
              </a:solidFill>
              <a:round/>
            </a:ln>
            <a:effectLst/>
          </c:spPr>
          <c:marker>
            <c:symbol val="circle"/>
            <c:size val="5"/>
            <c:spPr>
              <a:solidFill>
                <a:schemeClr val="accent3"/>
              </a:solidFill>
              <a:ln w="38100">
                <a:solidFill>
                  <a:schemeClr val="accent3"/>
                </a:solidFill>
              </a:ln>
              <a:effectLst/>
            </c:spPr>
          </c:marker>
          <c:xVal>
            <c:numRef>
              <c:f>Graphs!$C$60:$C$66</c:f>
              <c:numCache>
                <c:formatCode>General</c:formatCode>
                <c:ptCount val="7"/>
                <c:pt idx="0">
                  <c:v>2017</c:v>
                </c:pt>
                <c:pt idx="1">
                  <c:v>2018</c:v>
                </c:pt>
                <c:pt idx="2">
                  <c:v>2019</c:v>
                </c:pt>
                <c:pt idx="3">
                  <c:v>2020</c:v>
                </c:pt>
                <c:pt idx="4">
                  <c:v>2021</c:v>
                </c:pt>
                <c:pt idx="5">
                  <c:v>2022</c:v>
                </c:pt>
                <c:pt idx="6">
                  <c:v>2023</c:v>
                </c:pt>
              </c:numCache>
            </c:numRef>
          </c:xVal>
          <c:yVal>
            <c:numRef>
              <c:f>Graphs!$F$60:$F$66</c:f>
              <c:numCache>
                <c:formatCode>0.0%</c:formatCode>
                <c:ptCount val="7"/>
                <c:pt idx="0">
                  <c:v>0.98566249176005272</c:v>
                </c:pt>
                <c:pt idx="1">
                  <c:v>0.93112346169114724</c:v>
                </c:pt>
                <c:pt idx="2">
                  <c:v>0.73007267274195409</c:v>
                </c:pt>
                <c:pt idx="3">
                  <c:v>0.63900004496200713</c:v>
                </c:pt>
                <c:pt idx="4">
                  <c:v>0.73007267274195409</c:v>
                </c:pt>
                <c:pt idx="5">
                  <c:v>0.46219911194204255</c:v>
                </c:pt>
              </c:numCache>
            </c:numRef>
          </c:yVal>
          <c:smooth val="0"/>
          <c:extLst>
            <c:ext xmlns:c16="http://schemas.microsoft.com/office/drawing/2014/chart" uri="{C3380CC4-5D6E-409C-BE32-E72D297353CC}">
              <c16:uniqueId val="{00000002-17C7-48E2-862C-4A986706B19C}"/>
            </c:ext>
          </c:extLst>
        </c:ser>
        <c:dLbls>
          <c:showLegendKey val="0"/>
          <c:showVal val="0"/>
          <c:showCatName val="0"/>
          <c:showSerName val="0"/>
          <c:showPercent val="0"/>
          <c:showBubbleSize val="0"/>
        </c:dLbls>
        <c:axId val="2012431792"/>
        <c:axId val="1846350480"/>
      </c:scatterChart>
      <c:valAx>
        <c:axId val="2012431792"/>
        <c:scaling>
          <c:orientation val="minMax"/>
          <c:max val="2023"/>
          <c:min val="2017"/>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846350480"/>
        <c:crosses val="autoZero"/>
        <c:crossBetween val="midCat"/>
      </c:valAx>
      <c:valAx>
        <c:axId val="1846350480"/>
        <c:scaling>
          <c:orientation val="minMax"/>
          <c:max val="1"/>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2012431792"/>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sz="1200" b="1" i="0" baseline="0">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r>
              <a:rPr lang="en-US" sz="2000" u="sng" baseline="0" dirty="0">
                <a:solidFill>
                  <a:schemeClr val="tx1"/>
                </a:solidFill>
              </a:rPr>
              <a:t>January</a:t>
            </a:r>
            <a:r>
              <a:rPr lang="en-US" sz="2000" baseline="0" dirty="0">
                <a:solidFill>
                  <a:schemeClr val="tx1"/>
                </a:solidFill>
              </a:rPr>
              <a:t> Rover Logs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Jan!$G$3</c:f>
              <c:strCache>
                <c:ptCount val="1"/>
                <c:pt idx="0">
                  <c:v>Rover Logs not showing RY/DG</c:v>
                </c:pt>
              </c:strCache>
            </c:strRef>
          </c:tx>
          <c:spPr>
            <a:solidFill>
              <a:schemeClr val="accent1"/>
            </a:solidFill>
            <a:ln>
              <a:noFill/>
            </a:ln>
            <a:effectLst/>
          </c:spPr>
          <c:invertIfNegative val="0"/>
          <c:cat>
            <c:numRef>
              <c:f>Jan!$F$4:$F$11</c:f>
              <c:numCache>
                <c:formatCode>General</c:formatCode>
                <c:ptCount val="8"/>
                <c:pt idx="0">
                  <c:v>2021</c:v>
                </c:pt>
                <c:pt idx="1">
                  <c:v>2020</c:v>
                </c:pt>
                <c:pt idx="2">
                  <c:v>2019</c:v>
                </c:pt>
                <c:pt idx="3">
                  <c:v>2018</c:v>
                </c:pt>
                <c:pt idx="4">
                  <c:v>2017</c:v>
                </c:pt>
                <c:pt idx="5">
                  <c:v>2016</c:v>
                </c:pt>
                <c:pt idx="6">
                  <c:v>2015</c:v>
                </c:pt>
                <c:pt idx="7">
                  <c:v>2014</c:v>
                </c:pt>
              </c:numCache>
            </c:numRef>
          </c:cat>
          <c:val>
            <c:numRef>
              <c:f>Jan!$G$4:$G$11</c:f>
              <c:numCache>
                <c:formatCode>General</c:formatCode>
                <c:ptCount val="8"/>
                <c:pt idx="0">
                  <c:v>58</c:v>
                </c:pt>
                <c:pt idx="1">
                  <c:v>66</c:v>
                </c:pt>
                <c:pt idx="2">
                  <c:v>57</c:v>
                </c:pt>
                <c:pt idx="3">
                  <c:v>69</c:v>
                </c:pt>
                <c:pt idx="4">
                  <c:v>60</c:v>
                </c:pt>
                <c:pt idx="5">
                  <c:v>69</c:v>
                </c:pt>
                <c:pt idx="6">
                  <c:v>61</c:v>
                </c:pt>
                <c:pt idx="7">
                  <c:v>60</c:v>
                </c:pt>
              </c:numCache>
            </c:numRef>
          </c:val>
          <c:extLst>
            <c:ext xmlns:c16="http://schemas.microsoft.com/office/drawing/2014/chart" uri="{C3380CC4-5D6E-409C-BE32-E72D297353CC}">
              <c16:uniqueId val="{00000000-F790-4734-9D5E-3D82A74B487F}"/>
            </c:ext>
          </c:extLst>
        </c:ser>
        <c:ser>
          <c:idx val="1"/>
          <c:order val="1"/>
          <c:tx>
            <c:strRef>
              <c:f>Jan!$H$3</c:f>
              <c:strCache>
                <c:ptCount val="1"/>
                <c:pt idx="0">
                  <c:v>Rover Logs showing RY/DG</c:v>
                </c:pt>
              </c:strCache>
            </c:strRef>
          </c:tx>
          <c:spPr>
            <a:solidFill>
              <a:schemeClr val="accent2"/>
            </a:solidFill>
            <a:ln>
              <a:noFill/>
            </a:ln>
            <a:effectLst/>
          </c:spPr>
          <c:invertIfNegative val="0"/>
          <c:cat>
            <c:numRef>
              <c:f>Jan!$F$4:$F$11</c:f>
              <c:numCache>
                <c:formatCode>General</c:formatCode>
                <c:ptCount val="8"/>
                <c:pt idx="0">
                  <c:v>2021</c:v>
                </c:pt>
                <c:pt idx="1">
                  <c:v>2020</c:v>
                </c:pt>
                <c:pt idx="2">
                  <c:v>2019</c:v>
                </c:pt>
                <c:pt idx="3">
                  <c:v>2018</c:v>
                </c:pt>
                <c:pt idx="4">
                  <c:v>2017</c:v>
                </c:pt>
                <c:pt idx="5">
                  <c:v>2016</c:v>
                </c:pt>
                <c:pt idx="6">
                  <c:v>2015</c:v>
                </c:pt>
                <c:pt idx="7">
                  <c:v>2014</c:v>
                </c:pt>
              </c:numCache>
            </c:numRef>
          </c:cat>
          <c:val>
            <c:numRef>
              <c:f>Jan!$H$4:$H$11</c:f>
              <c:numCache>
                <c:formatCode>General</c:formatCode>
                <c:ptCount val="8"/>
                <c:pt idx="0">
                  <c:v>30</c:v>
                </c:pt>
                <c:pt idx="1">
                  <c:v>24</c:v>
                </c:pt>
                <c:pt idx="2">
                  <c:v>20</c:v>
                </c:pt>
                <c:pt idx="3">
                  <c:v>4</c:v>
                </c:pt>
                <c:pt idx="4">
                  <c:v>1</c:v>
                </c:pt>
                <c:pt idx="5">
                  <c:v>2</c:v>
                </c:pt>
                <c:pt idx="6">
                  <c:v>0</c:v>
                </c:pt>
                <c:pt idx="7">
                  <c:v>0</c:v>
                </c:pt>
              </c:numCache>
            </c:numRef>
          </c:val>
          <c:extLst>
            <c:ext xmlns:c16="http://schemas.microsoft.com/office/drawing/2014/chart" uri="{C3380CC4-5D6E-409C-BE32-E72D297353CC}">
              <c16:uniqueId val="{00000001-F790-4734-9D5E-3D82A74B487F}"/>
            </c:ext>
          </c:extLst>
        </c:ser>
        <c:dLbls>
          <c:showLegendKey val="0"/>
          <c:showVal val="0"/>
          <c:showCatName val="0"/>
          <c:showSerName val="0"/>
          <c:showPercent val="0"/>
          <c:showBubbleSize val="0"/>
        </c:dLbls>
        <c:gapWidth val="150"/>
        <c:overlap val="100"/>
        <c:axId val="969518256"/>
        <c:axId val="969525328"/>
      </c:barChart>
      <c:dateAx>
        <c:axId val="969518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969525328"/>
        <c:crosses val="autoZero"/>
        <c:auto val="0"/>
        <c:lblOffset val="100"/>
        <c:baseTimeUnit val="days"/>
      </c:dateAx>
      <c:valAx>
        <c:axId val="969525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969518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rgbClr val="000000"/>
      </a:solidFill>
      <a:round/>
    </a:ln>
    <a:effectLst/>
  </c:spPr>
  <c:txPr>
    <a:bodyPr/>
    <a:lstStyle/>
    <a:p>
      <a:pPr>
        <a:defRPr sz="1200" b="1" i="0" baseline="0"/>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i="0" u="sng" baseline="0" dirty="0">
                <a:solidFill>
                  <a:schemeClr val="tx1"/>
                </a:solidFill>
              </a:rPr>
              <a:t>June</a:t>
            </a:r>
            <a:r>
              <a:rPr lang="en-US" sz="2000" b="1" i="0" baseline="0" dirty="0">
                <a:solidFill>
                  <a:schemeClr val="tx1"/>
                </a:solidFill>
              </a:rPr>
              <a:t> Rover Logs</a:t>
            </a:r>
          </a:p>
          <a:p>
            <a:pPr>
              <a:defRPr/>
            </a:pPr>
            <a:endParaRPr lang="en-US" sz="2000" b="1" i="0" baseline="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June!$F$4</c:f>
              <c:strCache>
                <c:ptCount val="1"/>
                <c:pt idx="0">
                  <c:v>Rover Logs not showing RY/DG</c:v>
                </c:pt>
              </c:strCache>
            </c:strRef>
          </c:tx>
          <c:spPr>
            <a:solidFill>
              <a:schemeClr val="accent1"/>
            </a:solidFill>
            <a:ln>
              <a:noFill/>
            </a:ln>
            <a:effectLst/>
          </c:spPr>
          <c:invertIfNegative val="0"/>
          <c:cat>
            <c:numRef>
              <c:f>June!$E$5:$E$12</c:f>
              <c:numCache>
                <c:formatCode>General</c:formatCode>
                <c:ptCount val="8"/>
                <c:pt idx="0">
                  <c:v>2021</c:v>
                </c:pt>
                <c:pt idx="1">
                  <c:v>2020</c:v>
                </c:pt>
                <c:pt idx="2">
                  <c:v>2019</c:v>
                </c:pt>
                <c:pt idx="3">
                  <c:v>2018</c:v>
                </c:pt>
                <c:pt idx="4">
                  <c:v>2017</c:v>
                </c:pt>
                <c:pt idx="5">
                  <c:v>2016</c:v>
                </c:pt>
                <c:pt idx="6">
                  <c:v>2015</c:v>
                </c:pt>
                <c:pt idx="7">
                  <c:v>2014</c:v>
                </c:pt>
              </c:numCache>
            </c:numRef>
          </c:cat>
          <c:val>
            <c:numRef>
              <c:f>June!$F$5:$F$12</c:f>
              <c:numCache>
                <c:formatCode>General</c:formatCode>
                <c:ptCount val="8"/>
                <c:pt idx="0">
                  <c:v>68</c:v>
                </c:pt>
                <c:pt idx="1">
                  <c:v>81</c:v>
                </c:pt>
                <c:pt idx="2">
                  <c:v>66</c:v>
                </c:pt>
                <c:pt idx="3">
                  <c:v>62</c:v>
                </c:pt>
                <c:pt idx="4">
                  <c:v>75</c:v>
                </c:pt>
                <c:pt idx="5">
                  <c:v>87</c:v>
                </c:pt>
                <c:pt idx="6">
                  <c:v>78</c:v>
                </c:pt>
                <c:pt idx="7">
                  <c:v>83</c:v>
                </c:pt>
              </c:numCache>
            </c:numRef>
          </c:val>
          <c:extLst>
            <c:ext xmlns:c16="http://schemas.microsoft.com/office/drawing/2014/chart" uri="{C3380CC4-5D6E-409C-BE32-E72D297353CC}">
              <c16:uniqueId val="{00000000-B0CB-4F77-A59E-891E16B12A90}"/>
            </c:ext>
          </c:extLst>
        </c:ser>
        <c:ser>
          <c:idx val="1"/>
          <c:order val="1"/>
          <c:tx>
            <c:strRef>
              <c:f>June!$G$4</c:f>
              <c:strCache>
                <c:ptCount val="1"/>
                <c:pt idx="0">
                  <c:v>Rover Logs showing RY/DG</c:v>
                </c:pt>
              </c:strCache>
            </c:strRef>
          </c:tx>
          <c:spPr>
            <a:solidFill>
              <a:schemeClr val="accent2"/>
            </a:solidFill>
            <a:ln>
              <a:noFill/>
            </a:ln>
            <a:effectLst/>
          </c:spPr>
          <c:invertIfNegative val="0"/>
          <c:cat>
            <c:numRef>
              <c:f>June!$E$5:$E$12</c:f>
              <c:numCache>
                <c:formatCode>General</c:formatCode>
                <c:ptCount val="8"/>
                <c:pt idx="0">
                  <c:v>2021</c:v>
                </c:pt>
                <c:pt idx="1">
                  <c:v>2020</c:v>
                </c:pt>
                <c:pt idx="2">
                  <c:v>2019</c:v>
                </c:pt>
                <c:pt idx="3">
                  <c:v>2018</c:v>
                </c:pt>
                <c:pt idx="4">
                  <c:v>2017</c:v>
                </c:pt>
                <c:pt idx="5">
                  <c:v>2016</c:v>
                </c:pt>
                <c:pt idx="6">
                  <c:v>2015</c:v>
                </c:pt>
                <c:pt idx="7">
                  <c:v>2014</c:v>
                </c:pt>
              </c:numCache>
            </c:numRef>
          </c:cat>
          <c:val>
            <c:numRef>
              <c:f>June!$G$5:$G$12</c:f>
              <c:numCache>
                <c:formatCode>General</c:formatCode>
                <c:ptCount val="8"/>
                <c:pt idx="0">
                  <c:v>49</c:v>
                </c:pt>
                <c:pt idx="1">
                  <c:v>49</c:v>
                </c:pt>
                <c:pt idx="2">
                  <c:v>38</c:v>
                </c:pt>
                <c:pt idx="3">
                  <c:v>30</c:v>
                </c:pt>
                <c:pt idx="4">
                  <c:v>6</c:v>
                </c:pt>
                <c:pt idx="5">
                  <c:v>3</c:v>
                </c:pt>
                <c:pt idx="6">
                  <c:v>3</c:v>
                </c:pt>
                <c:pt idx="7">
                  <c:v>2</c:v>
                </c:pt>
              </c:numCache>
            </c:numRef>
          </c:val>
          <c:extLst>
            <c:ext xmlns:c16="http://schemas.microsoft.com/office/drawing/2014/chart" uri="{C3380CC4-5D6E-409C-BE32-E72D297353CC}">
              <c16:uniqueId val="{00000001-B0CB-4F77-A59E-891E16B12A90}"/>
            </c:ext>
          </c:extLst>
        </c:ser>
        <c:dLbls>
          <c:showLegendKey val="0"/>
          <c:showVal val="0"/>
          <c:showCatName val="0"/>
          <c:showSerName val="0"/>
          <c:showPercent val="0"/>
          <c:showBubbleSize val="0"/>
        </c:dLbls>
        <c:gapWidth val="150"/>
        <c:overlap val="100"/>
        <c:axId val="971161696"/>
        <c:axId val="971178336"/>
      </c:barChart>
      <c:dateAx>
        <c:axId val="971161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971178336"/>
        <c:crosses val="autoZero"/>
        <c:auto val="0"/>
        <c:lblOffset val="100"/>
        <c:baseTimeUnit val="days"/>
      </c:dateAx>
      <c:valAx>
        <c:axId val="9711783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971161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rgbClr val="000000"/>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64B001-4C78-9C41-8F74-8C7345329A1C}"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DE8B19-1C3C-6A4D-AF21-9D137A95609F}" type="slidenum">
              <a:rPr lang="en-US" smtClean="0"/>
              <a:t>‹#›</a:t>
            </a:fld>
            <a:endParaRPr lang="en-US"/>
          </a:p>
        </p:txBody>
      </p:sp>
    </p:spTree>
    <p:extLst>
      <p:ext uri="{BB962C8B-B14F-4D97-AF65-F5344CB8AC3E}">
        <p14:creationId xmlns:p14="http://schemas.microsoft.com/office/powerpoint/2010/main" val="3919994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DE8B19-1C3C-6A4D-AF21-9D137A95609F}" type="slidenum">
              <a:rPr lang="en-US" smtClean="0"/>
              <a:t>6</a:t>
            </a:fld>
            <a:endParaRPr lang="en-US"/>
          </a:p>
        </p:txBody>
      </p:sp>
    </p:spTree>
    <p:extLst>
      <p:ext uri="{BB962C8B-B14F-4D97-AF65-F5344CB8AC3E}">
        <p14:creationId xmlns:p14="http://schemas.microsoft.com/office/powerpoint/2010/main" val="2580480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7CE09-C961-1085-4C57-2500938698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E0C0E6-D91F-1B63-A9E2-2F619B0A8C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B25939B-D70F-8C37-5BB7-D678B6DAFCE0}"/>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5" name="Footer Placeholder 4">
            <a:extLst>
              <a:ext uri="{FF2B5EF4-FFF2-40B4-BE49-F238E27FC236}">
                <a16:creationId xmlns:a16="http://schemas.microsoft.com/office/drawing/2014/main" id="{52F0A61C-269A-62AB-9749-F58AD9C36F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04748-DF18-744D-9695-62049E3A1209}"/>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315929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BFD68-69AC-9FCF-50FB-2E1C2283A6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849137-6B0E-6437-E77E-BA24C7A5E3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FC8AF-77CC-2EC5-748D-AC28AF79A47A}"/>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5" name="Footer Placeholder 4">
            <a:extLst>
              <a:ext uri="{FF2B5EF4-FFF2-40B4-BE49-F238E27FC236}">
                <a16:creationId xmlns:a16="http://schemas.microsoft.com/office/drawing/2014/main" id="{5BBB6F66-94A5-9D0C-B362-88DEDF6FD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D74A5-12B8-9B60-A61A-484BA2C35836}"/>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273442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CE266D-64C3-9324-AECC-5366207806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484A14-1963-7C7A-899D-3C67322542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008FC-06A7-F456-FF3A-9B7ADCE08308}"/>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5" name="Footer Placeholder 4">
            <a:extLst>
              <a:ext uri="{FF2B5EF4-FFF2-40B4-BE49-F238E27FC236}">
                <a16:creationId xmlns:a16="http://schemas.microsoft.com/office/drawing/2014/main" id="{5DA44B3F-B759-8106-8A2D-05D2D86692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7430E2-CC64-FAEA-7354-7379C12758AA}"/>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61616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8871A-5710-35CC-ACFF-93F1CE83EF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4D075F-66E4-2F8E-7ECB-2C83D756BB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C997CE-DE10-C8C4-A392-AF83F610A2E0}"/>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5" name="Footer Placeholder 4">
            <a:extLst>
              <a:ext uri="{FF2B5EF4-FFF2-40B4-BE49-F238E27FC236}">
                <a16:creationId xmlns:a16="http://schemas.microsoft.com/office/drawing/2014/main" id="{B3F13FCC-B6AD-8F23-D989-692B3FDC4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F5ABDE-0C75-DC02-F0C6-FED5685E9572}"/>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3060589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764D-C683-B2EB-AFA6-7D7B4D4D45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D8D29A-9DFD-262D-CEF3-956EFFA86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F591F8-41E7-4D4C-095F-8E32E5F93FDD}"/>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5" name="Footer Placeholder 4">
            <a:extLst>
              <a:ext uri="{FF2B5EF4-FFF2-40B4-BE49-F238E27FC236}">
                <a16:creationId xmlns:a16="http://schemas.microsoft.com/office/drawing/2014/main" id="{60383F95-15EE-C8DA-33AD-2DE1540959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F96D61-B817-6929-6F65-EA3CF5C94F00}"/>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326183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F64C3-4E29-E05D-8803-F0F5ADF2A8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4E572A-4D55-D425-BF1B-43F2CF5A41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B63C04-E5A0-264A-E98F-6346FBB8EB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BDE8B9F-85AC-E71B-3FE7-45D4046B3C4E}"/>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6" name="Footer Placeholder 5">
            <a:extLst>
              <a:ext uri="{FF2B5EF4-FFF2-40B4-BE49-F238E27FC236}">
                <a16:creationId xmlns:a16="http://schemas.microsoft.com/office/drawing/2014/main" id="{F7EF0E4E-7F6F-71A6-B81F-0A4143E774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4210FB-5AD8-AADA-D791-4CE15D9C341E}"/>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362070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24D56-116B-5E04-88E1-B9ED353DA2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15932A-A9D2-9028-370C-71C53F3D79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470E92-56B6-8209-4272-3FEED976D9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44F724-482D-EDE8-15B0-03BAAC954A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D10C99-D3D5-F390-14A5-410BA9B2D5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03A56F-BF85-6665-77E6-B2B677A4DC56}"/>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8" name="Footer Placeholder 7">
            <a:extLst>
              <a:ext uri="{FF2B5EF4-FFF2-40B4-BE49-F238E27FC236}">
                <a16:creationId xmlns:a16="http://schemas.microsoft.com/office/drawing/2014/main" id="{156942F8-7060-4FFC-CEBB-BAB4726294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B76B72-3327-8CC8-866D-AD900EC53610}"/>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139376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24B81-F5B1-CBC4-8043-F9C09FAD0D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E51806-EC5F-0738-2878-A2E26AED4B74}"/>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4" name="Footer Placeholder 3">
            <a:extLst>
              <a:ext uri="{FF2B5EF4-FFF2-40B4-BE49-F238E27FC236}">
                <a16:creationId xmlns:a16="http://schemas.microsoft.com/office/drawing/2014/main" id="{67BEDE12-392F-C467-450D-E7F6FAC51F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DE587F-5720-ECA9-C2E1-A30FCB1C8801}"/>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347888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18EA4C-0038-4C0D-1B25-C4BBCBAB4D9B}"/>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3" name="Footer Placeholder 2">
            <a:extLst>
              <a:ext uri="{FF2B5EF4-FFF2-40B4-BE49-F238E27FC236}">
                <a16:creationId xmlns:a16="http://schemas.microsoft.com/office/drawing/2014/main" id="{2E47FE89-4E37-B774-016B-D45E99FDCCB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1F34BE-462E-677A-C6F9-A6000C48CCEB}"/>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2020828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94E11-9E14-3AEA-9DAD-F6B0E53F6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6150B8-9D5A-5194-C372-873A92CE53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A919CA-CC86-C4FB-486F-62A49F0724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FC1AD4-7472-08F7-18C6-B14FD477D82D}"/>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6" name="Footer Placeholder 5">
            <a:extLst>
              <a:ext uri="{FF2B5EF4-FFF2-40B4-BE49-F238E27FC236}">
                <a16:creationId xmlns:a16="http://schemas.microsoft.com/office/drawing/2014/main" id="{4F76682E-95C3-A9D5-0AB1-C56EA4F21F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B7EBA2-C43E-AFD8-C28E-57E8202B9922}"/>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2881859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2D711-C1E2-5409-FA0A-23F059141A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096FB7-24FA-F089-0333-3E96D43748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1DD00F-704A-BB76-29E6-32BEF7FA8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769799-F874-5EBA-33FA-D9AF4F422420}"/>
              </a:ext>
            </a:extLst>
          </p:cNvPr>
          <p:cNvSpPr>
            <a:spLocks noGrp="1"/>
          </p:cNvSpPr>
          <p:nvPr>
            <p:ph type="dt" sz="half" idx="10"/>
          </p:nvPr>
        </p:nvSpPr>
        <p:spPr/>
        <p:txBody>
          <a:bodyPr/>
          <a:lstStyle/>
          <a:p>
            <a:fld id="{E81ED370-0A02-FE4E-8FB0-360FC145B9AC}" type="datetimeFigureOut">
              <a:rPr lang="en-US" smtClean="0"/>
              <a:t>3/8/2023</a:t>
            </a:fld>
            <a:endParaRPr lang="en-US"/>
          </a:p>
        </p:txBody>
      </p:sp>
      <p:sp>
        <p:nvSpPr>
          <p:cNvPr id="6" name="Footer Placeholder 5">
            <a:extLst>
              <a:ext uri="{FF2B5EF4-FFF2-40B4-BE49-F238E27FC236}">
                <a16:creationId xmlns:a16="http://schemas.microsoft.com/office/drawing/2014/main" id="{3AAB1D47-8CEC-B1B7-FF73-4851CE081B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2C268C-41FC-C986-3B6F-3CA5FAD7F552}"/>
              </a:ext>
            </a:extLst>
          </p:cNvPr>
          <p:cNvSpPr>
            <a:spLocks noGrp="1"/>
          </p:cNvSpPr>
          <p:nvPr>
            <p:ph type="sldNum" sz="quarter" idx="12"/>
          </p:nvPr>
        </p:nvSpPr>
        <p:spPr/>
        <p:txBody>
          <a:bodyPr/>
          <a:lstStyle/>
          <a:p>
            <a:fld id="{BDDBE66C-F7BF-0449-8CD1-7E5A7BD7CB45}" type="slidenum">
              <a:rPr lang="en-US" smtClean="0"/>
              <a:t>‹#›</a:t>
            </a:fld>
            <a:endParaRPr lang="en-US"/>
          </a:p>
        </p:txBody>
      </p:sp>
    </p:spTree>
    <p:extLst>
      <p:ext uri="{BB962C8B-B14F-4D97-AF65-F5344CB8AC3E}">
        <p14:creationId xmlns:p14="http://schemas.microsoft.com/office/powerpoint/2010/main" val="3049197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7C5DFF-BCD2-D96D-98AF-EC26D43090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CA6C53-212C-CB4D-3356-89BB0C3BB4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CCEE33-B7FC-2C25-C2CB-F7BA678D6A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1ED370-0A02-FE4E-8FB0-360FC145B9AC}" type="datetimeFigureOut">
              <a:rPr lang="en-US" smtClean="0"/>
              <a:t>3/8/2023</a:t>
            </a:fld>
            <a:endParaRPr lang="en-US"/>
          </a:p>
        </p:txBody>
      </p:sp>
      <p:sp>
        <p:nvSpPr>
          <p:cNvPr id="5" name="Footer Placeholder 4">
            <a:extLst>
              <a:ext uri="{FF2B5EF4-FFF2-40B4-BE49-F238E27FC236}">
                <a16:creationId xmlns:a16="http://schemas.microsoft.com/office/drawing/2014/main" id="{CBD78051-0F72-619F-F43E-1F5910042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22D02E-32E6-DD18-0DF5-AC10D39025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DBE66C-F7BF-0449-8CD1-7E5A7BD7CB45}" type="slidenum">
              <a:rPr lang="en-US" smtClean="0"/>
              <a:t>‹#›</a:t>
            </a:fld>
            <a:endParaRPr lang="en-US"/>
          </a:p>
        </p:txBody>
      </p:sp>
    </p:spTree>
    <p:extLst>
      <p:ext uri="{BB962C8B-B14F-4D97-AF65-F5344CB8AC3E}">
        <p14:creationId xmlns:p14="http://schemas.microsoft.com/office/powerpoint/2010/main" val="115117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B06060-27AC-10F0-F9AB-3037B116E08A}"/>
              </a:ext>
            </a:extLst>
          </p:cNvPr>
          <p:cNvSpPr txBox="1"/>
          <p:nvPr/>
        </p:nvSpPr>
        <p:spPr>
          <a:xfrm>
            <a:off x="1595938" y="807791"/>
            <a:ext cx="8868861" cy="1692771"/>
          </a:xfrm>
          <a:prstGeom prst="rect">
            <a:avLst/>
          </a:prstGeom>
          <a:noFill/>
        </p:spPr>
        <p:txBody>
          <a:bodyPr wrap="square" rtlCol="0">
            <a:spAutoFit/>
          </a:bodyPr>
          <a:lstStyle/>
          <a:p>
            <a:pPr algn="ctr"/>
            <a:r>
              <a:rPr lang="en-US" sz="3600" b="1" dirty="0"/>
              <a:t>The Impact Of </a:t>
            </a:r>
            <a:r>
              <a:rPr lang="en-US" sz="3600" b="1" dirty="0" err="1"/>
              <a:t>FTx</a:t>
            </a:r>
            <a:r>
              <a:rPr lang="en-US" sz="3600" b="1" dirty="0"/>
              <a:t> In VHF Contests </a:t>
            </a:r>
          </a:p>
          <a:p>
            <a:pPr algn="ctr"/>
            <a:r>
              <a:rPr lang="en-US" sz="3600" b="1" dirty="0"/>
              <a:t>&amp; Recent Rule Changes</a:t>
            </a:r>
          </a:p>
          <a:p>
            <a:pPr algn="ctr"/>
            <a:endParaRPr lang="en-US" sz="1200" b="1" dirty="0"/>
          </a:p>
          <a:p>
            <a:pPr algn="ctr"/>
            <a:r>
              <a:rPr lang="en-US" sz="2000" b="1" dirty="0"/>
              <a:t>3/7/2023 </a:t>
            </a:r>
          </a:p>
        </p:txBody>
      </p:sp>
      <p:pic>
        <p:nvPicPr>
          <p:cNvPr id="3" name="Picture 2">
            <a:extLst>
              <a:ext uri="{FF2B5EF4-FFF2-40B4-BE49-F238E27FC236}">
                <a16:creationId xmlns:a16="http://schemas.microsoft.com/office/drawing/2014/main" id="{AEEDB923-455C-F716-E6AE-5A0AF82E9AE0}"/>
              </a:ext>
            </a:extLst>
          </p:cNvPr>
          <p:cNvPicPr>
            <a:picLocks noChangeAspect="1"/>
          </p:cNvPicPr>
          <p:nvPr/>
        </p:nvPicPr>
        <p:blipFill>
          <a:blip r:embed="rId2"/>
          <a:stretch>
            <a:fillRect/>
          </a:stretch>
        </p:blipFill>
        <p:spPr>
          <a:xfrm>
            <a:off x="661331" y="3209926"/>
            <a:ext cx="10492444" cy="2925192"/>
          </a:xfrm>
          <a:prstGeom prst="rect">
            <a:avLst/>
          </a:prstGeom>
        </p:spPr>
      </p:pic>
    </p:spTree>
    <p:extLst>
      <p:ext uri="{BB962C8B-B14F-4D97-AF65-F5344CB8AC3E}">
        <p14:creationId xmlns:p14="http://schemas.microsoft.com/office/powerpoint/2010/main" val="2625180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FEFCA89-FBD3-6158-F13A-B843158A9789}"/>
              </a:ext>
            </a:extLst>
          </p:cNvPr>
          <p:cNvSpPr txBox="1"/>
          <p:nvPr/>
        </p:nvSpPr>
        <p:spPr>
          <a:xfrm>
            <a:off x="485881" y="200025"/>
            <a:ext cx="11220237" cy="584775"/>
          </a:xfrm>
          <a:prstGeom prst="rect">
            <a:avLst/>
          </a:prstGeom>
          <a:noFill/>
        </p:spPr>
        <p:txBody>
          <a:bodyPr wrap="square" rtlCol="0">
            <a:spAutoFit/>
          </a:bodyPr>
          <a:lstStyle/>
          <a:p>
            <a:pPr algn="ctr"/>
            <a:r>
              <a:rPr lang="en-US" sz="3200" b="1" dirty="0"/>
              <a:t>Number of different call signs on 6M has increased</a:t>
            </a:r>
          </a:p>
        </p:txBody>
      </p:sp>
      <p:graphicFrame>
        <p:nvGraphicFramePr>
          <p:cNvPr id="3" name="Chart 2">
            <a:extLst>
              <a:ext uri="{FF2B5EF4-FFF2-40B4-BE49-F238E27FC236}">
                <a16:creationId xmlns:a16="http://schemas.microsoft.com/office/drawing/2014/main" id="{C087DC48-DE38-C319-AE69-348C8B2F0777}"/>
              </a:ext>
            </a:extLst>
          </p:cNvPr>
          <p:cNvGraphicFramePr>
            <a:graphicFrameLocks/>
          </p:cNvGraphicFramePr>
          <p:nvPr>
            <p:extLst>
              <p:ext uri="{D42A27DB-BD31-4B8C-83A1-F6EECF244321}">
                <p14:modId xmlns:p14="http://schemas.microsoft.com/office/powerpoint/2010/main" val="3933475384"/>
              </p:ext>
            </p:extLst>
          </p:nvPr>
        </p:nvGraphicFramePr>
        <p:xfrm>
          <a:off x="1441622" y="1440171"/>
          <a:ext cx="9358183" cy="46805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0841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44FB6E9-C098-3064-7021-4339662A19F6}"/>
              </a:ext>
            </a:extLst>
          </p:cNvPr>
          <p:cNvGraphicFramePr>
            <a:graphicFrameLocks/>
          </p:cNvGraphicFramePr>
          <p:nvPr>
            <p:extLst>
              <p:ext uri="{D42A27DB-BD31-4B8C-83A1-F6EECF244321}">
                <p14:modId xmlns:p14="http://schemas.microsoft.com/office/powerpoint/2010/main" val="3399745472"/>
              </p:ext>
            </p:extLst>
          </p:nvPr>
        </p:nvGraphicFramePr>
        <p:xfrm>
          <a:off x="1383957" y="1403984"/>
          <a:ext cx="9284043" cy="4988577"/>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49C1A51A-41F7-DBB0-D4D0-1609140D4280}"/>
              </a:ext>
            </a:extLst>
          </p:cNvPr>
          <p:cNvSpPr txBox="1"/>
          <p:nvPr/>
        </p:nvSpPr>
        <p:spPr>
          <a:xfrm>
            <a:off x="337751" y="200025"/>
            <a:ext cx="11491784" cy="1077218"/>
          </a:xfrm>
          <a:prstGeom prst="rect">
            <a:avLst/>
          </a:prstGeom>
          <a:noFill/>
        </p:spPr>
        <p:txBody>
          <a:bodyPr wrap="square" rtlCol="0">
            <a:spAutoFit/>
          </a:bodyPr>
          <a:lstStyle/>
          <a:p>
            <a:pPr algn="ctr"/>
            <a:r>
              <a:rPr lang="en-US" sz="3200" b="1" dirty="0"/>
              <a:t>Since the introduction of </a:t>
            </a:r>
            <a:r>
              <a:rPr lang="en-US" sz="3200" b="1" dirty="0" err="1"/>
              <a:t>FTx</a:t>
            </a:r>
            <a:r>
              <a:rPr lang="en-US" sz="3200" b="1" dirty="0"/>
              <a:t> in 2017 there has been a shift in how 6m contacts are being made from traditional modes to digital.</a:t>
            </a:r>
          </a:p>
        </p:txBody>
      </p:sp>
    </p:spTree>
    <p:extLst>
      <p:ext uri="{BB962C8B-B14F-4D97-AF65-F5344CB8AC3E}">
        <p14:creationId xmlns:p14="http://schemas.microsoft.com/office/powerpoint/2010/main" val="2409405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B825DFFA-97CF-E632-0E5A-36D2807F36C8}"/>
              </a:ext>
            </a:extLst>
          </p:cNvPr>
          <p:cNvGraphicFramePr>
            <a:graphicFrameLocks/>
          </p:cNvGraphicFramePr>
          <p:nvPr>
            <p:extLst>
              <p:ext uri="{D42A27DB-BD31-4B8C-83A1-F6EECF244321}">
                <p14:modId xmlns:p14="http://schemas.microsoft.com/office/powerpoint/2010/main" val="935763739"/>
              </p:ext>
            </p:extLst>
          </p:nvPr>
        </p:nvGraphicFramePr>
        <p:xfrm>
          <a:off x="1466335" y="1433383"/>
          <a:ext cx="9432324" cy="5123935"/>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5D64A534-A4E0-DB0D-2E1F-5AF6C027170A}"/>
              </a:ext>
            </a:extLst>
          </p:cNvPr>
          <p:cNvSpPr txBox="1"/>
          <p:nvPr/>
        </p:nvSpPr>
        <p:spPr>
          <a:xfrm>
            <a:off x="502508" y="200025"/>
            <a:ext cx="11491784" cy="1077218"/>
          </a:xfrm>
          <a:prstGeom prst="rect">
            <a:avLst/>
          </a:prstGeom>
          <a:noFill/>
        </p:spPr>
        <p:txBody>
          <a:bodyPr wrap="square" rtlCol="0">
            <a:spAutoFit/>
          </a:bodyPr>
          <a:lstStyle/>
          <a:p>
            <a:pPr algn="ctr"/>
            <a:r>
              <a:rPr lang="en-US" sz="3200" b="1" dirty="0"/>
              <a:t>Since the introduction of </a:t>
            </a:r>
            <a:r>
              <a:rPr lang="en-US" sz="3200" b="1" dirty="0" err="1"/>
              <a:t>FTx</a:t>
            </a:r>
            <a:r>
              <a:rPr lang="en-US" sz="3200" b="1" dirty="0"/>
              <a:t> in 2017 there has been a shift in how 2m contacts are being made from traditional modes to digital.</a:t>
            </a:r>
          </a:p>
        </p:txBody>
      </p:sp>
    </p:spTree>
    <p:extLst>
      <p:ext uri="{BB962C8B-B14F-4D97-AF65-F5344CB8AC3E}">
        <p14:creationId xmlns:p14="http://schemas.microsoft.com/office/powerpoint/2010/main" val="1060134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35BE234-C74E-4963-81A9-A109A71C7837}"/>
              </a:ext>
            </a:extLst>
          </p:cNvPr>
          <p:cNvGraphicFramePr/>
          <p:nvPr/>
        </p:nvGraphicFramePr>
        <p:xfrm>
          <a:off x="485880" y="1352550"/>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C8FC01A4-43C9-4DD8-9672-C4A8B31EDFD0}"/>
              </a:ext>
            </a:extLst>
          </p:cNvPr>
          <p:cNvGraphicFramePr/>
          <p:nvPr/>
        </p:nvGraphicFramePr>
        <p:xfrm>
          <a:off x="6448425" y="136452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481C5310-78A7-4F61-9D7E-82ADA59D2A53}"/>
              </a:ext>
            </a:extLst>
          </p:cNvPr>
          <p:cNvGraphicFramePr/>
          <p:nvPr/>
        </p:nvGraphicFramePr>
        <p:xfrm>
          <a:off x="3228975" y="4126770"/>
          <a:ext cx="4572000" cy="269313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36642172-63CF-1260-813F-B35FAEA23F9D}"/>
              </a:ext>
            </a:extLst>
          </p:cNvPr>
          <p:cNvSpPr txBox="1"/>
          <p:nvPr/>
        </p:nvSpPr>
        <p:spPr>
          <a:xfrm>
            <a:off x="485880" y="0"/>
            <a:ext cx="11220237" cy="1077218"/>
          </a:xfrm>
          <a:prstGeom prst="rect">
            <a:avLst/>
          </a:prstGeom>
          <a:noFill/>
        </p:spPr>
        <p:txBody>
          <a:bodyPr wrap="square" rtlCol="0">
            <a:spAutoFit/>
          </a:bodyPr>
          <a:lstStyle/>
          <a:p>
            <a:pPr algn="ctr"/>
            <a:r>
              <a:rPr lang="en-US" sz="3200" b="1" dirty="0"/>
              <a:t>Rover entries slightly up since the introduction of </a:t>
            </a:r>
            <a:r>
              <a:rPr lang="en-US" sz="3200" b="1" dirty="0" err="1"/>
              <a:t>FTx</a:t>
            </a:r>
            <a:r>
              <a:rPr lang="en-US" sz="3200" b="1" dirty="0"/>
              <a:t>, 25%-40% of rovers operate digital depending on contest</a:t>
            </a:r>
          </a:p>
        </p:txBody>
      </p:sp>
    </p:spTree>
    <p:extLst>
      <p:ext uri="{BB962C8B-B14F-4D97-AF65-F5344CB8AC3E}">
        <p14:creationId xmlns:p14="http://schemas.microsoft.com/office/powerpoint/2010/main" val="3866010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90D23-7C62-FE4C-C679-F291DE81B8E0}"/>
              </a:ext>
            </a:extLst>
          </p:cNvPr>
          <p:cNvSpPr txBox="1"/>
          <p:nvPr/>
        </p:nvSpPr>
        <p:spPr>
          <a:xfrm>
            <a:off x="574644" y="541075"/>
            <a:ext cx="10903259" cy="523220"/>
          </a:xfrm>
          <a:prstGeom prst="rect">
            <a:avLst/>
          </a:prstGeom>
          <a:noFill/>
        </p:spPr>
        <p:txBody>
          <a:bodyPr wrap="square" rtlCol="0">
            <a:spAutoFit/>
          </a:bodyPr>
          <a:lstStyle/>
          <a:p>
            <a:pPr algn="ctr"/>
            <a:r>
              <a:rPr lang="en-US" sz="2800" b="1" dirty="0"/>
              <a:t>VHF Contesters Opinion Survey - Overview</a:t>
            </a:r>
          </a:p>
        </p:txBody>
      </p:sp>
      <p:sp>
        <p:nvSpPr>
          <p:cNvPr id="3" name="TextBox 2">
            <a:extLst>
              <a:ext uri="{FF2B5EF4-FFF2-40B4-BE49-F238E27FC236}">
                <a16:creationId xmlns:a16="http://schemas.microsoft.com/office/drawing/2014/main" id="{F7327F64-F4FD-2866-F1B8-B4DF8793E8B5}"/>
              </a:ext>
            </a:extLst>
          </p:cNvPr>
          <p:cNvSpPr txBox="1"/>
          <p:nvPr/>
        </p:nvSpPr>
        <p:spPr>
          <a:xfrm>
            <a:off x="763710" y="1333500"/>
            <a:ext cx="10334625" cy="4893647"/>
          </a:xfrm>
          <a:prstGeom prst="rect">
            <a:avLst/>
          </a:prstGeom>
          <a:noFill/>
        </p:spPr>
        <p:txBody>
          <a:bodyPr wrap="square" rtlCol="0">
            <a:spAutoFit/>
          </a:bodyPr>
          <a:lstStyle/>
          <a:p>
            <a:pPr marL="342900" indent="-342900">
              <a:buFont typeface="Arial" panose="020B0604020202020204" pitchFamily="34" charset="0"/>
              <a:buChar char="•"/>
            </a:pPr>
            <a:r>
              <a:rPr lang="en-US" sz="2400" b="1" dirty="0"/>
              <a:t>In December 2021 the VHF+ subcommittee worked with the CAC and the League to design an opinion survey on the use of digital modes in the ARRL January, June, and September VHF contests.</a:t>
            </a:r>
          </a:p>
          <a:p>
            <a:pPr marL="342900" indent="-342900">
              <a:buFont typeface="Arial" panose="020B0604020202020204" pitchFamily="34" charset="0"/>
              <a:buChar char="•"/>
            </a:pPr>
            <a:r>
              <a:rPr lang="en-US" sz="2400" b="1" dirty="0"/>
              <a:t>The survey contained 18 different questions including one open comment question.</a:t>
            </a:r>
          </a:p>
          <a:p>
            <a:pPr marL="342900" indent="-342900">
              <a:buFont typeface="Arial" panose="020B0604020202020204" pitchFamily="34" charset="0"/>
              <a:buChar char="•"/>
            </a:pPr>
            <a:r>
              <a:rPr lang="en-US" sz="2400" b="1" dirty="0"/>
              <a:t>The survey was sent out by the ARRL using the Survey Monkey tool to over 3,500 VHF contesters who had submitted a VHF contest log in the past 3 years and included an e-mail address – Others could respond</a:t>
            </a:r>
          </a:p>
          <a:p>
            <a:pPr marL="342900" indent="-342900">
              <a:buFont typeface="Arial" panose="020B0604020202020204" pitchFamily="34" charset="0"/>
              <a:buChar char="•"/>
            </a:pPr>
            <a:r>
              <a:rPr lang="en-US" sz="2400" b="1" dirty="0"/>
              <a:t>From this pool the League received 1,607 responses which they fully shared with the CAC and CAC VHF+ subcommittee</a:t>
            </a:r>
            <a:r>
              <a:rPr lang="en-US" sz="2400" dirty="0"/>
              <a:t>. </a:t>
            </a:r>
            <a:r>
              <a:rPr lang="en-US" sz="2400" b="1" dirty="0"/>
              <a:t>This is a high response rate for solicited surveys. </a:t>
            </a:r>
          </a:p>
          <a:p>
            <a:pPr marL="342900" indent="-342900">
              <a:buFont typeface="Arial" panose="020B0604020202020204" pitchFamily="34" charset="0"/>
              <a:buChar char="•"/>
            </a:pPr>
            <a:r>
              <a:rPr lang="en-US" sz="2400" b="1" dirty="0"/>
              <a:t>Out of the 1607 responses, 750 submitted </a:t>
            </a:r>
            <a:r>
              <a:rPr lang="en-US" sz="2400" b="1" i="1" dirty="0"/>
              <a:t>relevant</a:t>
            </a:r>
            <a:r>
              <a:rPr lang="en-US" sz="2400" b="1" dirty="0"/>
              <a:t> comments</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05949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90D23-7C62-FE4C-C679-F291DE81B8E0}"/>
              </a:ext>
            </a:extLst>
          </p:cNvPr>
          <p:cNvSpPr txBox="1"/>
          <p:nvPr/>
        </p:nvSpPr>
        <p:spPr>
          <a:xfrm>
            <a:off x="479394" y="445825"/>
            <a:ext cx="10903259" cy="523220"/>
          </a:xfrm>
          <a:prstGeom prst="rect">
            <a:avLst/>
          </a:prstGeom>
          <a:noFill/>
        </p:spPr>
        <p:txBody>
          <a:bodyPr wrap="square" rtlCol="0">
            <a:spAutoFit/>
          </a:bodyPr>
          <a:lstStyle/>
          <a:p>
            <a:pPr algn="ctr"/>
            <a:r>
              <a:rPr lang="en-US" sz="2800" b="1" dirty="0"/>
              <a:t>VHF Contesters Opinion Survey – Summary Of Survey Results</a:t>
            </a:r>
          </a:p>
        </p:txBody>
      </p:sp>
      <p:sp>
        <p:nvSpPr>
          <p:cNvPr id="3" name="TextBox 2">
            <a:extLst>
              <a:ext uri="{FF2B5EF4-FFF2-40B4-BE49-F238E27FC236}">
                <a16:creationId xmlns:a16="http://schemas.microsoft.com/office/drawing/2014/main" id="{F7327F64-F4FD-2866-F1B8-B4DF8793E8B5}"/>
              </a:ext>
            </a:extLst>
          </p:cNvPr>
          <p:cNvSpPr txBox="1"/>
          <p:nvPr/>
        </p:nvSpPr>
        <p:spPr>
          <a:xfrm>
            <a:off x="238125" y="1104900"/>
            <a:ext cx="11763375" cy="5632311"/>
          </a:xfrm>
          <a:prstGeom prst="rect">
            <a:avLst/>
          </a:prstGeom>
          <a:noFill/>
        </p:spPr>
        <p:txBody>
          <a:bodyPr wrap="square" rtlCol="0">
            <a:spAutoFit/>
          </a:bodyPr>
          <a:lstStyle/>
          <a:p>
            <a:r>
              <a:rPr lang="en-US" sz="2400" b="1" u="sng" dirty="0"/>
              <a:t>Survey Question Summary</a:t>
            </a:r>
            <a:r>
              <a:rPr lang="en-US" sz="2400" b="1" dirty="0"/>
              <a:t>:</a:t>
            </a:r>
          </a:p>
          <a:p>
            <a:pPr marL="800100" lvl="1" indent="-342900">
              <a:buFont typeface="Wingdings" panose="05000000000000000000" pitchFamily="2" charset="2"/>
              <a:buChar char="Ø"/>
            </a:pPr>
            <a:r>
              <a:rPr lang="en-US" sz="2400" b="1" dirty="0"/>
              <a:t>Band usage: 6m (96%), 2m (81%), 432 (67%), 222 (39%), 1296 (30%), 902 (18%), 2304 and up (10% or less).</a:t>
            </a:r>
          </a:p>
          <a:p>
            <a:pPr marL="800100" lvl="1" indent="-342900">
              <a:buFont typeface="Wingdings" panose="05000000000000000000" pitchFamily="2" charset="2"/>
              <a:buChar char="Ø"/>
            </a:pPr>
            <a:r>
              <a:rPr lang="en-US" sz="2400" b="1" dirty="0"/>
              <a:t>On 6m 30% of op’s report not using any digital modes.  On 2m it was 38%.</a:t>
            </a:r>
          </a:p>
          <a:p>
            <a:pPr marL="800100" lvl="1" indent="-342900">
              <a:buFont typeface="Wingdings" panose="05000000000000000000" pitchFamily="2" charset="2"/>
              <a:buChar char="Ø"/>
            </a:pPr>
            <a:r>
              <a:rPr lang="en-US" sz="2400" b="1" dirty="0"/>
              <a:t>31% said that they see no need for any rule changes because of digital, 45% said that they would like to see rules that promote both analog and digital, and 24% said they would like to see only analog modes for contesting.</a:t>
            </a:r>
          </a:p>
          <a:p>
            <a:pPr marL="800100" lvl="1" indent="-342900">
              <a:buFont typeface="Wingdings" panose="05000000000000000000" pitchFamily="2" charset="2"/>
              <a:buChar char="Ø"/>
            </a:pPr>
            <a:r>
              <a:rPr lang="en-US" sz="2400" b="1" dirty="0"/>
              <a:t>41% of the survey responses said that they are making more contacts now, 34% said fewer, and 25% said about the same.</a:t>
            </a:r>
          </a:p>
          <a:p>
            <a:pPr marL="800100" lvl="1" indent="-342900">
              <a:buFont typeface="Wingdings" panose="05000000000000000000" pitchFamily="2" charset="2"/>
              <a:buChar char="Ø"/>
            </a:pPr>
            <a:r>
              <a:rPr lang="en-US" sz="2400" b="1" dirty="0"/>
              <a:t>From rovers 34% say that FT8 has had a negative impact, 21% say it has had no impact, and 21% say it has had a positive impact.  15% of rovers say that they no longer rove because of FT8 while 8% say FT8 has encouraged them.</a:t>
            </a:r>
          </a:p>
          <a:p>
            <a:pPr marL="800100" lvl="1" indent="-342900">
              <a:buFont typeface="Wingdings" panose="05000000000000000000" pitchFamily="2" charset="2"/>
              <a:buChar char="Ø"/>
            </a:pPr>
            <a:r>
              <a:rPr lang="en-US" sz="2400" b="1" dirty="0"/>
              <a:t>66% of all ops say they have the knowledge and insight to know when to move from digital to SSB/FM/CW,  25% were not certain, and 9% said that they do not.</a:t>
            </a:r>
          </a:p>
        </p:txBody>
      </p:sp>
    </p:spTree>
    <p:extLst>
      <p:ext uri="{BB962C8B-B14F-4D97-AF65-F5344CB8AC3E}">
        <p14:creationId xmlns:p14="http://schemas.microsoft.com/office/powerpoint/2010/main" val="3946883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90D23-7C62-FE4C-C679-F291DE81B8E0}"/>
              </a:ext>
            </a:extLst>
          </p:cNvPr>
          <p:cNvSpPr txBox="1"/>
          <p:nvPr/>
        </p:nvSpPr>
        <p:spPr>
          <a:xfrm>
            <a:off x="479394" y="445825"/>
            <a:ext cx="10903259" cy="523220"/>
          </a:xfrm>
          <a:prstGeom prst="rect">
            <a:avLst/>
          </a:prstGeom>
          <a:noFill/>
        </p:spPr>
        <p:txBody>
          <a:bodyPr wrap="square" rtlCol="0">
            <a:spAutoFit/>
          </a:bodyPr>
          <a:lstStyle/>
          <a:p>
            <a:pPr algn="ctr"/>
            <a:r>
              <a:rPr lang="en-US" sz="2800" b="1" dirty="0"/>
              <a:t>VHF Contesters Opinion Survey – Summary of Survey Comments</a:t>
            </a:r>
          </a:p>
        </p:txBody>
      </p:sp>
      <p:sp>
        <p:nvSpPr>
          <p:cNvPr id="3" name="TextBox 2">
            <a:extLst>
              <a:ext uri="{FF2B5EF4-FFF2-40B4-BE49-F238E27FC236}">
                <a16:creationId xmlns:a16="http://schemas.microsoft.com/office/drawing/2014/main" id="{F7327F64-F4FD-2866-F1B8-B4DF8793E8B5}"/>
              </a:ext>
            </a:extLst>
          </p:cNvPr>
          <p:cNvSpPr txBox="1"/>
          <p:nvPr/>
        </p:nvSpPr>
        <p:spPr>
          <a:xfrm>
            <a:off x="763710" y="1390650"/>
            <a:ext cx="10334625" cy="2462213"/>
          </a:xfrm>
          <a:prstGeom prst="rect">
            <a:avLst/>
          </a:prstGeom>
          <a:noFill/>
        </p:spPr>
        <p:txBody>
          <a:bodyPr wrap="square" rtlCol="0">
            <a:spAutoFit/>
          </a:bodyPr>
          <a:lstStyle/>
          <a:p>
            <a:r>
              <a:rPr lang="en-US" sz="2400" b="1" u="sng" dirty="0"/>
              <a:t>Survey Comments Summary</a:t>
            </a:r>
            <a:r>
              <a:rPr lang="en-US" sz="2400" b="1" dirty="0"/>
              <a:t>:</a:t>
            </a:r>
          </a:p>
          <a:p>
            <a:pPr marL="800100" lvl="1" indent="-342900">
              <a:buFont typeface="Wingdings" panose="05000000000000000000" pitchFamily="2" charset="2"/>
              <a:buChar char="Ø"/>
            </a:pPr>
            <a:r>
              <a:rPr lang="en-US" sz="2400" b="1" dirty="0"/>
              <a:t>Overall the sentiments in the </a:t>
            </a:r>
            <a:r>
              <a:rPr lang="en-US" sz="2400" b="1" i="1" dirty="0"/>
              <a:t>comments</a:t>
            </a:r>
            <a:r>
              <a:rPr lang="en-US" sz="2400" b="1" dirty="0"/>
              <a:t> were almost evenly divided into pro- and anti-FT8</a:t>
            </a:r>
          </a:p>
          <a:p>
            <a:pPr marL="800100" lvl="1" indent="-342900">
              <a:buFont typeface="Wingdings" panose="05000000000000000000" pitchFamily="2" charset="2"/>
              <a:buChar char="Ø"/>
            </a:pPr>
            <a:r>
              <a:rPr lang="en-US" sz="2400" b="1" dirty="0"/>
              <a:t>In terms of a recommended solution there was nothing close to a majority.  The highest mentioned solution at about 15% was to separate analog from digital contesting.</a:t>
            </a:r>
          </a:p>
          <a:p>
            <a:pPr lvl="1"/>
            <a:endParaRPr lang="en-US" sz="1000" dirty="0"/>
          </a:p>
        </p:txBody>
      </p:sp>
    </p:spTree>
    <p:extLst>
      <p:ext uri="{BB962C8B-B14F-4D97-AF65-F5344CB8AC3E}">
        <p14:creationId xmlns:p14="http://schemas.microsoft.com/office/powerpoint/2010/main" val="3778187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90D23-7C62-FE4C-C679-F291DE81B8E0}"/>
              </a:ext>
            </a:extLst>
          </p:cNvPr>
          <p:cNvSpPr txBox="1"/>
          <p:nvPr/>
        </p:nvSpPr>
        <p:spPr>
          <a:xfrm>
            <a:off x="501495" y="350575"/>
            <a:ext cx="10903259" cy="523220"/>
          </a:xfrm>
          <a:prstGeom prst="rect">
            <a:avLst/>
          </a:prstGeom>
          <a:noFill/>
        </p:spPr>
        <p:txBody>
          <a:bodyPr wrap="square" rtlCol="0">
            <a:spAutoFit/>
          </a:bodyPr>
          <a:lstStyle/>
          <a:p>
            <a:pPr algn="ctr"/>
            <a:r>
              <a:rPr lang="en-US" sz="2800" b="1" u="sng" dirty="0"/>
              <a:t>Putting It All Together</a:t>
            </a:r>
            <a:r>
              <a:rPr lang="en-US" sz="2800" b="1" dirty="0"/>
              <a:t>:  Subcommittee’s Recommendation</a:t>
            </a:r>
          </a:p>
        </p:txBody>
      </p:sp>
      <p:sp>
        <p:nvSpPr>
          <p:cNvPr id="4" name="TextBox 3">
            <a:extLst>
              <a:ext uri="{FF2B5EF4-FFF2-40B4-BE49-F238E27FC236}">
                <a16:creationId xmlns:a16="http://schemas.microsoft.com/office/drawing/2014/main" id="{1C4667EC-C41A-8C92-BEB7-8116E5C561BE}"/>
              </a:ext>
            </a:extLst>
          </p:cNvPr>
          <p:cNvSpPr txBox="1"/>
          <p:nvPr/>
        </p:nvSpPr>
        <p:spPr>
          <a:xfrm>
            <a:off x="285749" y="873795"/>
            <a:ext cx="11334750" cy="5632311"/>
          </a:xfrm>
          <a:prstGeom prst="rect">
            <a:avLst/>
          </a:prstGeom>
          <a:noFill/>
        </p:spPr>
        <p:txBody>
          <a:bodyPr wrap="square" rtlCol="0">
            <a:spAutoFit/>
          </a:bodyPr>
          <a:lstStyle/>
          <a:p>
            <a:pPr marL="342900" indent="-342900">
              <a:buFont typeface="+mj-lt"/>
              <a:buAutoNum type="arabicPeriod"/>
            </a:pPr>
            <a:r>
              <a:rPr lang="en-US" sz="2400" b="1" dirty="0"/>
              <a:t>Data mining has shown that with exception of 6m and 2m analog contacts, all other indications are that VHF+ contesting is generally healthy.</a:t>
            </a:r>
          </a:p>
          <a:p>
            <a:pPr marL="342900" indent="-342900">
              <a:buFont typeface="+mj-lt"/>
              <a:buAutoNum type="arabicPeriod"/>
            </a:pPr>
            <a:r>
              <a:rPr lang="en-US" sz="2400" b="1" dirty="0"/>
              <a:t>Currently about 25% of VHF+ contest operators use only analog modes, another 25% use only digital modes, and the remaining 50% use both modes.  </a:t>
            </a:r>
          </a:p>
          <a:p>
            <a:pPr marL="342900" indent="-342900">
              <a:buFont typeface="+mj-lt"/>
              <a:buAutoNum type="arabicPeriod"/>
            </a:pPr>
            <a:r>
              <a:rPr lang="en-US" sz="2400" b="1" dirty="0"/>
              <a:t>VHF contesters that use only digital modes, or that use both analog and digital modes are generally accepting of the contest rules as they are today while the VHF contesters that use only analog modes are concerned with a significant drop in their contest activity levels.</a:t>
            </a:r>
          </a:p>
          <a:p>
            <a:pPr marL="342900" indent="-342900">
              <a:buFont typeface="+mj-lt"/>
              <a:buAutoNum type="arabicPeriod"/>
            </a:pPr>
            <a:r>
              <a:rPr lang="en-US" sz="2400" b="1" dirty="0"/>
              <a:t>Based on this work, the VHF+ subcommittee recommended that we create a new Analog Only operating category.</a:t>
            </a:r>
          </a:p>
          <a:p>
            <a:pPr marL="800100" lvl="1" indent="-342900">
              <a:buFont typeface="Arial" panose="020B0604020202020204" pitchFamily="34" charset="0"/>
              <a:buChar char="•"/>
            </a:pPr>
            <a:r>
              <a:rPr lang="en-US" sz="2400" b="1" dirty="0"/>
              <a:t>Provides for a separate category for analog only stations to compete against other analog only stations.</a:t>
            </a:r>
          </a:p>
          <a:p>
            <a:pPr marL="800100" lvl="1" indent="-342900">
              <a:buFont typeface="Arial" panose="020B0604020202020204" pitchFamily="34" charset="0"/>
              <a:buChar char="•"/>
            </a:pPr>
            <a:r>
              <a:rPr lang="en-US" sz="2400" b="1" dirty="0"/>
              <a:t>Entice those digital only stations (25%) and mixed mode stations (50%) to move to SSB, CW or FM in order to work “new” stations that are competing in the Analog Only category and that you will not work using digital.</a:t>
            </a:r>
          </a:p>
        </p:txBody>
      </p:sp>
    </p:spTree>
    <p:extLst>
      <p:ext uri="{BB962C8B-B14F-4D97-AF65-F5344CB8AC3E}">
        <p14:creationId xmlns:p14="http://schemas.microsoft.com/office/powerpoint/2010/main" val="567127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90D23-7C62-FE4C-C679-F291DE81B8E0}"/>
              </a:ext>
            </a:extLst>
          </p:cNvPr>
          <p:cNvSpPr txBox="1"/>
          <p:nvPr/>
        </p:nvSpPr>
        <p:spPr>
          <a:xfrm>
            <a:off x="479394" y="445825"/>
            <a:ext cx="10903259" cy="523220"/>
          </a:xfrm>
          <a:prstGeom prst="rect">
            <a:avLst/>
          </a:prstGeom>
          <a:noFill/>
        </p:spPr>
        <p:txBody>
          <a:bodyPr wrap="square" rtlCol="0">
            <a:spAutoFit/>
          </a:bodyPr>
          <a:lstStyle/>
          <a:p>
            <a:pPr algn="ctr"/>
            <a:r>
              <a:rPr lang="en-US" sz="2800" b="1" dirty="0"/>
              <a:t>The Road Ahead Of Us</a:t>
            </a:r>
          </a:p>
        </p:txBody>
      </p:sp>
      <p:sp>
        <p:nvSpPr>
          <p:cNvPr id="3" name="TextBox 2">
            <a:extLst>
              <a:ext uri="{FF2B5EF4-FFF2-40B4-BE49-F238E27FC236}">
                <a16:creationId xmlns:a16="http://schemas.microsoft.com/office/drawing/2014/main" id="{83672D97-1A8E-4C69-21E1-E04FD2293B7D}"/>
              </a:ext>
            </a:extLst>
          </p:cNvPr>
          <p:cNvSpPr txBox="1"/>
          <p:nvPr/>
        </p:nvSpPr>
        <p:spPr>
          <a:xfrm>
            <a:off x="561975" y="1352550"/>
            <a:ext cx="10903259" cy="4739759"/>
          </a:xfrm>
          <a:prstGeom prst="rect">
            <a:avLst/>
          </a:prstGeom>
          <a:noFill/>
        </p:spPr>
        <p:txBody>
          <a:bodyPr wrap="square" rtlCol="0">
            <a:spAutoFit/>
          </a:bodyPr>
          <a:lstStyle/>
          <a:p>
            <a:pPr marL="342900" indent="-342900">
              <a:buFont typeface="Wingdings" panose="05000000000000000000" pitchFamily="2" charset="2"/>
              <a:buChar char="ü"/>
            </a:pPr>
            <a:r>
              <a:rPr lang="en-US" sz="2400" b="1" dirty="0"/>
              <a:t>We fully recognize the difficulties associated with this topic and we do not believe that the creation of the new Analog Only operating category will resolve 100% of the concerns, but we think it will help.</a:t>
            </a:r>
          </a:p>
          <a:p>
            <a:pPr marL="342900" indent="-342900">
              <a:buFont typeface="Wingdings" panose="05000000000000000000" pitchFamily="2" charset="2"/>
              <a:buChar char="ü"/>
            </a:pPr>
            <a:endParaRPr lang="en-US" sz="1000" b="1" dirty="0"/>
          </a:p>
          <a:p>
            <a:pPr marL="342900" indent="-342900">
              <a:buFont typeface="Wingdings" panose="05000000000000000000" pitchFamily="2" charset="2"/>
              <a:buChar char="ü"/>
            </a:pPr>
            <a:r>
              <a:rPr lang="en-US" sz="2400" b="1" dirty="0"/>
              <a:t>Like all of you we are excited to see how the new Analog Only category played out in the pending contests.  Comments to date seem encouraging.  </a:t>
            </a:r>
          </a:p>
          <a:p>
            <a:pPr marL="342900" indent="-342900">
              <a:buFont typeface="Wingdings" panose="05000000000000000000" pitchFamily="2" charset="2"/>
              <a:buChar char="ü"/>
            </a:pPr>
            <a:endParaRPr lang="en-US" sz="1000" b="1" dirty="0"/>
          </a:p>
          <a:p>
            <a:pPr marL="342900" indent="-342900">
              <a:buFont typeface="Wingdings" panose="05000000000000000000" pitchFamily="2" charset="2"/>
              <a:buChar char="ü"/>
            </a:pPr>
            <a:r>
              <a:rPr lang="en-US" sz="2400" b="1" dirty="0"/>
              <a:t>We are continuing the discussion of the use of </a:t>
            </a:r>
            <a:r>
              <a:rPr lang="en-US" sz="2400" b="1" dirty="0" err="1"/>
              <a:t>FTx</a:t>
            </a:r>
            <a:r>
              <a:rPr lang="en-US" sz="2400" b="1" dirty="0"/>
              <a:t> in VHF+ contests, along with  other comments and concerns about VHF+ contesting</a:t>
            </a:r>
          </a:p>
          <a:p>
            <a:endParaRPr lang="en-US" sz="2400" dirty="0"/>
          </a:p>
          <a:p>
            <a:pPr marL="342900" indent="-342900">
              <a:buFont typeface="Wingdings" panose="05000000000000000000" pitchFamily="2" charset="2"/>
              <a:buChar char="ü"/>
            </a:pPr>
            <a:endParaRPr lang="en-US" sz="2400" dirty="0"/>
          </a:p>
          <a:p>
            <a:pPr algn="ctr"/>
            <a:r>
              <a:rPr lang="en-US" sz="4800" dirty="0"/>
              <a:t>73</a:t>
            </a:r>
          </a:p>
          <a:p>
            <a:endParaRPr lang="en-US" dirty="0"/>
          </a:p>
        </p:txBody>
      </p:sp>
    </p:spTree>
    <p:extLst>
      <p:ext uri="{BB962C8B-B14F-4D97-AF65-F5344CB8AC3E}">
        <p14:creationId xmlns:p14="http://schemas.microsoft.com/office/powerpoint/2010/main" val="1794111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6A5B8A-EDDA-5E7A-FCD7-E122D4C42ACB}"/>
              </a:ext>
            </a:extLst>
          </p:cNvPr>
          <p:cNvSpPr txBox="1"/>
          <p:nvPr/>
        </p:nvSpPr>
        <p:spPr>
          <a:xfrm>
            <a:off x="1363625" y="692328"/>
            <a:ext cx="9675077" cy="4447371"/>
          </a:xfrm>
          <a:prstGeom prst="rect">
            <a:avLst/>
          </a:prstGeom>
          <a:noFill/>
        </p:spPr>
        <p:txBody>
          <a:bodyPr wrap="square" rtlCol="0">
            <a:spAutoFit/>
          </a:bodyPr>
          <a:lstStyle/>
          <a:p>
            <a:pPr algn="ctr"/>
            <a:r>
              <a:rPr lang="en-US" sz="3200" b="1" dirty="0"/>
              <a:t>Presentation Overview</a:t>
            </a:r>
            <a:endParaRPr lang="en-US" sz="3200" dirty="0"/>
          </a:p>
          <a:p>
            <a:endParaRPr lang="en-US" sz="2400" b="1" dirty="0"/>
          </a:p>
          <a:p>
            <a:pPr marL="457200" indent="-457200">
              <a:spcBef>
                <a:spcPts val="600"/>
              </a:spcBef>
              <a:buFont typeface="+mj-lt"/>
              <a:buAutoNum type="arabicPeriod"/>
            </a:pPr>
            <a:r>
              <a:rPr lang="en-US" sz="2400" b="1" dirty="0"/>
              <a:t>The ARRL Contest Advisory Committee VHF+ Subcommittee and the process for how contest rules are established</a:t>
            </a:r>
          </a:p>
          <a:p>
            <a:pPr marL="457200" indent="-457200">
              <a:spcBef>
                <a:spcPts val="600"/>
              </a:spcBef>
              <a:buFont typeface="+mj-lt"/>
              <a:buAutoNum type="arabicPeriod"/>
            </a:pPr>
            <a:r>
              <a:rPr lang="en-US" sz="2400" b="1" dirty="0"/>
              <a:t>The impact to VHF+ contesting from the use of </a:t>
            </a:r>
            <a:r>
              <a:rPr lang="en-US" sz="2400" b="1" dirty="0" err="1"/>
              <a:t>FTx</a:t>
            </a:r>
            <a:r>
              <a:rPr lang="en-US" sz="2400" b="1" dirty="0"/>
              <a:t> (i.e., “digital”)</a:t>
            </a:r>
          </a:p>
          <a:p>
            <a:pPr lvl="2">
              <a:spcBef>
                <a:spcPts val="600"/>
              </a:spcBef>
            </a:pPr>
            <a:r>
              <a:rPr lang="en-US" sz="2400" b="1" dirty="0" err="1"/>
              <a:t>i</a:t>
            </a:r>
            <a:r>
              <a:rPr lang="en-US" sz="2400" b="1" dirty="0"/>
              <a:t>)   How we addressed the task</a:t>
            </a:r>
          </a:p>
          <a:p>
            <a:pPr lvl="2">
              <a:spcBef>
                <a:spcPts val="600"/>
              </a:spcBef>
            </a:pPr>
            <a:r>
              <a:rPr lang="en-US" sz="2400" b="1" dirty="0"/>
              <a:t>ii)  Trend analysis of available pre- &amp; post- </a:t>
            </a:r>
            <a:r>
              <a:rPr lang="en-US" sz="2400" b="1" dirty="0" err="1"/>
              <a:t>FTx</a:t>
            </a:r>
            <a:r>
              <a:rPr lang="en-US" sz="2400" b="1" dirty="0"/>
              <a:t> contest data </a:t>
            </a:r>
          </a:p>
          <a:p>
            <a:pPr lvl="2">
              <a:spcBef>
                <a:spcPts val="600"/>
              </a:spcBef>
            </a:pPr>
            <a:r>
              <a:rPr lang="en-US" sz="2400" b="1" dirty="0"/>
              <a:t>iii) Analysis of  VHF contesters opinion survey data</a:t>
            </a:r>
          </a:p>
          <a:p>
            <a:pPr lvl="2">
              <a:spcBef>
                <a:spcPts val="600"/>
              </a:spcBef>
            </a:pPr>
            <a:r>
              <a:rPr lang="en-US" sz="2400" b="1" dirty="0"/>
              <a:t>iv) Putting it all together - Subcommittee recommendation.</a:t>
            </a:r>
          </a:p>
          <a:p>
            <a:pPr marL="457200" indent="-457200">
              <a:spcBef>
                <a:spcPts val="600"/>
              </a:spcBef>
              <a:buFont typeface="+mj-lt"/>
              <a:buAutoNum type="arabicPeriod"/>
            </a:pPr>
            <a:r>
              <a:rPr lang="en-US" sz="2400" b="1" dirty="0"/>
              <a:t>The road ahead for all of us.</a:t>
            </a:r>
          </a:p>
        </p:txBody>
      </p:sp>
    </p:spTree>
    <p:extLst>
      <p:ext uri="{BB962C8B-B14F-4D97-AF65-F5344CB8AC3E}">
        <p14:creationId xmlns:p14="http://schemas.microsoft.com/office/powerpoint/2010/main" val="3595804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FB8F4-811B-1265-7A6C-919727431068}"/>
              </a:ext>
            </a:extLst>
          </p:cNvPr>
          <p:cNvSpPr>
            <a:spLocks noGrp="1"/>
          </p:cNvSpPr>
          <p:nvPr>
            <p:ph type="title"/>
          </p:nvPr>
        </p:nvSpPr>
        <p:spPr>
          <a:xfrm>
            <a:off x="693315" y="130589"/>
            <a:ext cx="10805370" cy="1288346"/>
          </a:xfrm>
        </p:spPr>
        <p:txBody>
          <a:bodyPr>
            <a:normAutofit/>
          </a:bodyPr>
          <a:lstStyle/>
          <a:p>
            <a:r>
              <a:rPr lang="en-US" sz="3200" b="1" dirty="0">
                <a:latin typeface="+mn-lt"/>
              </a:rPr>
              <a:t>The CAC VHF+ Contest Subcommittee in the ARRL Organization</a:t>
            </a:r>
          </a:p>
        </p:txBody>
      </p:sp>
      <p:grpSp>
        <p:nvGrpSpPr>
          <p:cNvPr id="30" name="Group 29">
            <a:extLst>
              <a:ext uri="{FF2B5EF4-FFF2-40B4-BE49-F238E27FC236}">
                <a16:creationId xmlns:a16="http://schemas.microsoft.com/office/drawing/2014/main" id="{58F7A9F6-A082-A244-F0D7-4B3AB4EA7B46}"/>
              </a:ext>
            </a:extLst>
          </p:cNvPr>
          <p:cNvGrpSpPr/>
          <p:nvPr/>
        </p:nvGrpSpPr>
        <p:grpSpPr>
          <a:xfrm>
            <a:off x="3502679" y="5238341"/>
            <a:ext cx="2824508" cy="484632"/>
            <a:chOff x="3895493" y="5784994"/>
            <a:chExt cx="2824508" cy="484632"/>
          </a:xfrm>
        </p:grpSpPr>
        <p:sp>
          <p:nvSpPr>
            <p:cNvPr id="26" name="Left Arrow 25">
              <a:extLst>
                <a:ext uri="{FF2B5EF4-FFF2-40B4-BE49-F238E27FC236}">
                  <a16:creationId xmlns:a16="http://schemas.microsoft.com/office/drawing/2014/main" id="{6357DDF7-37AB-E90B-9F16-75A2221A0E5F}"/>
                </a:ext>
              </a:extLst>
            </p:cNvPr>
            <p:cNvSpPr/>
            <p:nvPr/>
          </p:nvSpPr>
          <p:spPr>
            <a:xfrm>
              <a:off x="3895493" y="578499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F07DEB59-CD88-CE6F-B6F5-B00768D26018}"/>
                </a:ext>
              </a:extLst>
            </p:cNvPr>
            <p:cNvSpPr txBox="1"/>
            <p:nvPr/>
          </p:nvSpPr>
          <p:spPr>
            <a:xfrm>
              <a:off x="4916559" y="5790930"/>
              <a:ext cx="1803442" cy="461665"/>
            </a:xfrm>
            <a:prstGeom prst="rect">
              <a:avLst/>
            </a:prstGeom>
            <a:noFill/>
          </p:spPr>
          <p:txBody>
            <a:bodyPr wrap="none" rtlCol="0">
              <a:spAutoFit/>
            </a:bodyPr>
            <a:lstStyle/>
            <a:p>
              <a:r>
                <a:rPr lang="en-US" sz="2400" b="1" dirty="0"/>
                <a:t>We Are Here</a:t>
              </a:r>
            </a:p>
          </p:txBody>
        </p:sp>
      </p:grpSp>
      <p:grpSp>
        <p:nvGrpSpPr>
          <p:cNvPr id="29" name="Group 28">
            <a:extLst>
              <a:ext uri="{FF2B5EF4-FFF2-40B4-BE49-F238E27FC236}">
                <a16:creationId xmlns:a16="http://schemas.microsoft.com/office/drawing/2014/main" id="{35750B63-1C30-0B3B-CD1D-9071D7BA0902}"/>
              </a:ext>
            </a:extLst>
          </p:cNvPr>
          <p:cNvGrpSpPr/>
          <p:nvPr/>
        </p:nvGrpSpPr>
        <p:grpSpPr>
          <a:xfrm>
            <a:off x="1127469" y="1263254"/>
            <a:ext cx="9937062" cy="4848723"/>
            <a:chOff x="1538869" y="1815454"/>
            <a:chExt cx="9937062" cy="4848723"/>
          </a:xfrm>
        </p:grpSpPr>
        <p:grpSp>
          <p:nvGrpSpPr>
            <p:cNvPr id="21" name="Group 20">
              <a:extLst>
                <a:ext uri="{FF2B5EF4-FFF2-40B4-BE49-F238E27FC236}">
                  <a16:creationId xmlns:a16="http://schemas.microsoft.com/office/drawing/2014/main" id="{5C577768-E3DB-40A8-76B4-08A5654093BD}"/>
                </a:ext>
              </a:extLst>
            </p:cNvPr>
            <p:cNvGrpSpPr/>
            <p:nvPr/>
          </p:nvGrpSpPr>
          <p:grpSpPr>
            <a:xfrm>
              <a:off x="1538869" y="1828673"/>
              <a:ext cx="5036635" cy="4664202"/>
              <a:chOff x="4917688" y="1556876"/>
              <a:chExt cx="5036635" cy="4664202"/>
            </a:xfrm>
          </p:grpSpPr>
          <p:sp>
            <p:nvSpPr>
              <p:cNvPr id="3" name="Frame 2">
                <a:extLst>
                  <a:ext uri="{FF2B5EF4-FFF2-40B4-BE49-F238E27FC236}">
                    <a16:creationId xmlns:a16="http://schemas.microsoft.com/office/drawing/2014/main" id="{610DB296-4938-ADF3-8FCE-7F3078FEBC12}"/>
                  </a:ext>
                </a:extLst>
              </p:cNvPr>
              <p:cNvSpPr/>
              <p:nvPr/>
            </p:nvSpPr>
            <p:spPr>
              <a:xfrm>
                <a:off x="4936274" y="1556876"/>
                <a:ext cx="2356624" cy="1064941"/>
              </a:xfrm>
              <a:prstGeom prst="frame">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1"/>
                    </a:solidFill>
                  </a:rPr>
                  <a:t>Board of Directors </a:t>
                </a:r>
              </a:p>
            </p:txBody>
          </p:sp>
          <p:sp>
            <p:nvSpPr>
              <p:cNvPr id="4" name="Frame 3">
                <a:extLst>
                  <a:ext uri="{FF2B5EF4-FFF2-40B4-BE49-F238E27FC236}">
                    <a16:creationId xmlns:a16="http://schemas.microsoft.com/office/drawing/2014/main" id="{D5BE0224-8D95-1A73-ED71-E4D73618FEA5}"/>
                  </a:ext>
                </a:extLst>
              </p:cNvPr>
              <p:cNvSpPr/>
              <p:nvPr/>
            </p:nvSpPr>
            <p:spPr>
              <a:xfrm>
                <a:off x="4917688" y="2894442"/>
                <a:ext cx="2356624" cy="931130"/>
              </a:xfrm>
              <a:prstGeom prst="fram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1"/>
                    </a:solidFill>
                  </a:rPr>
                  <a:t>Program Services Committee</a:t>
                </a:r>
              </a:p>
            </p:txBody>
          </p:sp>
          <p:sp>
            <p:nvSpPr>
              <p:cNvPr id="5" name="Frame 4">
                <a:extLst>
                  <a:ext uri="{FF2B5EF4-FFF2-40B4-BE49-F238E27FC236}">
                    <a16:creationId xmlns:a16="http://schemas.microsoft.com/office/drawing/2014/main" id="{87B266B9-45B0-BE83-C937-29816C74AD0F}"/>
                  </a:ext>
                </a:extLst>
              </p:cNvPr>
              <p:cNvSpPr/>
              <p:nvPr/>
            </p:nvSpPr>
            <p:spPr>
              <a:xfrm>
                <a:off x="4917688" y="4098198"/>
                <a:ext cx="2356624" cy="931128"/>
              </a:xfrm>
              <a:prstGeom prst="fram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1"/>
                    </a:solidFill>
                  </a:rPr>
                  <a:t>Contest Advisory Committee</a:t>
                </a:r>
              </a:p>
            </p:txBody>
          </p:sp>
          <p:sp>
            <p:nvSpPr>
              <p:cNvPr id="6" name="Frame 5">
                <a:extLst>
                  <a:ext uri="{FF2B5EF4-FFF2-40B4-BE49-F238E27FC236}">
                    <a16:creationId xmlns:a16="http://schemas.microsoft.com/office/drawing/2014/main" id="{6F9A064C-E054-534E-A620-BCDE7948626D}"/>
                  </a:ext>
                </a:extLst>
              </p:cNvPr>
              <p:cNvSpPr/>
              <p:nvPr/>
            </p:nvSpPr>
            <p:spPr>
              <a:xfrm>
                <a:off x="4917688" y="5289948"/>
                <a:ext cx="2356624" cy="931130"/>
              </a:xfrm>
              <a:prstGeom prst="fram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1"/>
                    </a:solidFill>
                  </a:rPr>
                  <a:t>VHF+ CAC Subcommittee</a:t>
                </a:r>
              </a:p>
            </p:txBody>
          </p:sp>
          <p:sp>
            <p:nvSpPr>
              <p:cNvPr id="7" name="Frame 6">
                <a:extLst>
                  <a:ext uri="{FF2B5EF4-FFF2-40B4-BE49-F238E27FC236}">
                    <a16:creationId xmlns:a16="http://schemas.microsoft.com/office/drawing/2014/main" id="{30D29E26-C2E1-BB48-0A0C-0A3C4790C6BD}"/>
                  </a:ext>
                </a:extLst>
              </p:cNvPr>
              <p:cNvSpPr/>
              <p:nvPr/>
            </p:nvSpPr>
            <p:spPr>
              <a:xfrm>
                <a:off x="7597699" y="2882438"/>
                <a:ext cx="2356624" cy="931130"/>
              </a:xfrm>
              <a:prstGeom prst="fram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1"/>
                    </a:solidFill>
                  </a:rPr>
                  <a:t>ARRL Contest Staff</a:t>
                </a:r>
              </a:p>
            </p:txBody>
          </p:sp>
          <p:cxnSp>
            <p:nvCxnSpPr>
              <p:cNvPr id="11" name="Straight Connector 10">
                <a:extLst>
                  <a:ext uri="{FF2B5EF4-FFF2-40B4-BE49-F238E27FC236}">
                    <a16:creationId xmlns:a16="http://schemas.microsoft.com/office/drawing/2014/main" id="{D45EF0D1-FEA5-5350-AB43-914DF70BEA3D}"/>
                  </a:ext>
                </a:extLst>
              </p:cNvPr>
              <p:cNvCxnSpPr>
                <a:stCxn id="3" idx="2"/>
                <a:endCxn id="4" idx="0"/>
              </p:cNvCxnSpPr>
              <p:nvPr/>
            </p:nvCxnSpPr>
            <p:spPr>
              <a:xfrm flipH="1">
                <a:off x="6096000" y="2621817"/>
                <a:ext cx="18586" cy="272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9F08E50-1386-E608-543D-A9A918FEC214}"/>
                  </a:ext>
                </a:extLst>
              </p:cNvPr>
              <p:cNvCxnSpPr>
                <a:cxnSpLocks/>
                <a:stCxn id="4" idx="2"/>
                <a:endCxn id="5" idx="0"/>
              </p:cNvCxnSpPr>
              <p:nvPr/>
            </p:nvCxnSpPr>
            <p:spPr>
              <a:xfrm>
                <a:off x="6096000" y="3825572"/>
                <a:ext cx="0" cy="272626"/>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F222EC36-0C68-4C5F-509B-9A9408269ADF}"/>
                  </a:ext>
                </a:extLst>
              </p:cNvPr>
              <p:cNvCxnSpPr>
                <a:stCxn id="5" idx="2"/>
                <a:endCxn id="6" idx="0"/>
              </p:cNvCxnSpPr>
              <p:nvPr/>
            </p:nvCxnSpPr>
            <p:spPr>
              <a:xfrm>
                <a:off x="6096000" y="5029326"/>
                <a:ext cx="0" cy="260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224AC5B-B57E-437C-1940-D4FB1255A37D}"/>
                  </a:ext>
                </a:extLst>
              </p:cNvPr>
              <p:cNvCxnSpPr>
                <a:cxnSpLocks/>
              </p:cNvCxnSpPr>
              <p:nvPr/>
            </p:nvCxnSpPr>
            <p:spPr>
              <a:xfrm>
                <a:off x="7292898" y="3429000"/>
                <a:ext cx="304801"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E4E496F0-ABAD-A597-3B05-20948D40E2DC}"/>
                </a:ext>
              </a:extLst>
            </p:cNvPr>
            <p:cNvSpPr txBox="1"/>
            <p:nvPr/>
          </p:nvSpPr>
          <p:spPr>
            <a:xfrm>
              <a:off x="4218880" y="1815454"/>
              <a:ext cx="7257051" cy="1107996"/>
            </a:xfrm>
            <a:prstGeom prst="rect">
              <a:avLst/>
            </a:prstGeom>
            <a:noFill/>
          </p:spPr>
          <p:txBody>
            <a:bodyPr wrap="none" rtlCol="0">
              <a:spAutoFit/>
            </a:bodyPr>
            <a:lstStyle/>
            <a:p>
              <a:r>
                <a:rPr lang="en-US" sz="2400" b="1" dirty="0"/>
                <a:t>The “</a:t>
              </a:r>
              <a:r>
                <a:rPr lang="en-US" sz="2400" b="1" i="1" dirty="0"/>
                <a:t>ARRL is a representative democracy – its members</a:t>
              </a:r>
            </a:p>
            <a:p>
              <a:r>
                <a:rPr lang="en-US" sz="2400" b="1" i="1" dirty="0"/>
                <a:t>control its policies though the power of the ballot.</a:t>
              </a:r>
              <a:r>
                <a:rPr lang="en-US" sz="2400" b="1" dirty="0"/>
                <a:t>”</a:t>
              </a:r>
            </a:p>
            <a:p>
              <a:endParaRPr lang="en-US" dirty="0"/>
            </a:p>
          </p:txBody>
        </p:sp>
        <p:sp>
          <p:nvSpPr>
            <p:cNvPr id="28" name="TextBox 27">
              <a:extLst>
                <a:ext uri="{FF2B5EF4-FFF2-40B4-BE49-F238E27FC236}">
                  <a16:creationId xmlns:a16="http://schemas.microsoft.com/office/drawing/2014/main" id="{1BA3C062-1B6C-38B2-92F1-D775273185A1}"/>
                </a:ext>
              </a:extLst>
            </p:cNvPr>
            <p:cNvSpPr txBox="1"/>
            <p:nvPr/>
          </p:nvSpPr>
          <p:spPr>
            <a:xfrm>
              <a:off x="5352622" y="3494078"/>
              <a:ext cx="6123309" cy="3170099"/>
            </a:xfrm>
            <a:prstGeom prst="rect">
              <a:avLst/>
            </a:prstGeom>
            <a:noFill/>
          </p:spPr>
          <p:txBody>
            <a:bodyPr wrap="square" rtlCol="0">
              <a:spAutoFit/>
            </a:bodyPr>
            <a:lstStyle/>
            <a:p>
              <a:pPr lvl="4"/>
              <a:r>
                <a:rPr lang="en-US" sz="2000" b="1" u="sng" dirty="0"/>
                <a:t>Committee Members</a:t>
              </a:r>
              <a:r>
                <a:rPr lang="en-US" sz="2000" b="1" dirty="0"/>
                <a:t>:</a:t>
              </a:r>
            </a:p>
            <a:p>
              <a:pPr lvl="4"/>
              <a:r>
                <a:rPr lang="en-US" b="1" dirty="0"/>
                <a:t> Jon Platt W0ZQ (subcommittee chair)</a:t>
              </a:r>
            </a:p>
            <a:p>
              <a:pPr lvl="4"/>
              <a:r>
                <a:rPr lang="en-US" b="1" dirty="0"/>
                <a:t> Craig Thompson K9CT (CAC Chair)</a:t>
              </a:r>
            </a:p>
            <a:p>
              <a:pPr lvl="4"/>
              <a:r>
                <a:rPr lang="en-US" b="1" dirty="0"/>
                <a:t> Rus Healy  K2UA</a:t>
              </a:r>
            </a:p>
            <a:p>
              <a:pPr lvl="4"/>
              <a:r>
                <a:rPr lang="en-US" b="1" dirty="0"/>
                <a:t> Steve </a:t>
              </a:r>
              <a:r>
                <a:rPr lang="en-US" b="1" dirty="0" err="1"/>
                <a:t>Kostro</a:t>
              </a:r>
              <a:r>
                <a:rPr lang="en-US" b="1" dirty="0"/>
                <a:t>  N2CEI</a:t>
              </a:r>
            </a:p>
            <a:p>
              <a:pPr lvl="4"/>
              <a:r>
                <a:rPr lang="en-US" b="1" dirty="0"/>
                <a:t> Jeff Ach  W2FU</a:t>
              </a:r>
            </a:p>
            <a:p>
              <a:pPr lvl="4"/>
              <a:r>
                <a:rPr lang="en-US" b="1" dirty="0"/>
                <a:t> Bob </a:t>
              </a:r>
              <a:r>
                <a:rPr lang="en-US" b="1" dirty="0" err="1"/>
                <a:t>Striegl</a:t>
              </a:r>
              <a:r>
                <a:rPr lang="en-US" b="1" dirty="0"/>
                <a:t>  K2DRH</a:t>
              </a:r>
            </a:p>
            <a:p>
              <a:pPr lvl="4"/>
              <a:r>
                <a:rPr lang="en-US" b="1" dirty="0"/>
                <a:t> James Duffey  KK6MC	</a:t>
              </a:r>
            </a:p>
            <a:p>
              <a:pPr lvl="4"/>
              <a:r>
                <a:rPr lang="en-US" b="1" dirty="0"/>
                <a:t> John </a:t>
              </a:r>
              <a:r>
                <a:rPr lang="en-US" b="1" dirty="0" err="1"/>
                <a:t>Kalenowsky</a:t>
              </a:r>
              <a:r>
                <a:rPr lang="en-US" b="1" dirty="0"/>
                <a:t>  K9JK</a:t>
              </a:r>
            </a:p>
            <a:p>
              <a:pPr lvl="4"/>
              <a:r>
                <a:rPr lang="en-US" b="1" dirty="0"/>
                <a:t> Eric Olson  N7EPD</a:t>
              </a:r>
            </a:p>
            <a:p>
              <a:endParaRPr lang="en-US" dirty="0"/>
            </a:p>
          </p:txBody>
        </p:sp>
      </p:grpSp>
    </p:spTree>
    <p:extLst>
      <p:ext uri="{BB962C8B-B14F-4D97-AF65-F5344CB8AC3E}">
        <p14:creationId xmlns:p14="http://schemas.microsoft.com/office/powerpoint/2010/main" val="1607204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0E0F651-B7BB-4813-ADE9-9A7D11976232}"/>
              </a:ext>
            </a:extLst>
          </p:cNvPr>
          <p:cNvSpPr txBox="1"/>
          <p:nvPr/>
        </p:nvSpPr>
        <p:spPr>
          <a:xfrm>
            <a:off x="479394" y="292204"/>
            <a:ext cx="10903259" cy="584775"/>
          </a:xfrm>
          <a:prstGeom prst="rect">
            <a:avLst/>
          </a:prstGeom>
          <a:noFill/>
        </p:spPr>
        <p:txBody>
          <a:bodyPr wrap="square" rtlCol="0">
            <a:spAutoFit/>
          </a:bodyPr>
          <a:lstStyle/>
          <a:p>
            <a:pPr algn="ctr"/>
            <a:r>
              <a:rPr lang="en-US" sz="3200" b="1" dirty="0"/>
              <a:t>Addressing Our Task</a:t>
            </a:r>
          </a:p>
        </p:txBody>
      </p:sp>
      <p:sp>
        <p:nvSpPr>
          <p:cNvPr id="3" name="TextBox 2">
            <a:extLst>
              <a:ext uri="{FF2B5EF4-FFF2-40B4-BE49-F238E27FC236}">
                <a16:creationId xmlns:a16="http://schemas.microsoft.com/office/drawing/2014/main" id="{DBD31B52-2858-CF5D-30C3-F1D76991D5AD}"/>
              </a:ext>
            </a:extLst>
          </p:cNvPr>
          <p:cNvSpPr txBox="1"/>
          <p:nvPr/>
        </p:nvSpPr>
        <p:spPr>
          <a:xfrm>
            <a:off x="612559" y="990996"/>
            <a:ext cx="10770094" cy="5016758"/>
          </a:xfrm>
          <a:prstGeom prst="rect">
            <a:avLst/>
          </a:prstGeom>
          <a:noFill/>
        </p:spPr>
        <p:txBody>
          <a:bodyPr wrap="square" rtlCol="0">
            <a:spAutoFit/>
          </a:bodyPr>
          <a:lstStyle/>
          <a:p>
            <a:pPr marL="285750" indent="-285750">
              <a:buFont typeface="Arial" panose="020B0604020202020204" pitchFamily="34" charset="0"/>
              <a:buChar char="•"/>
            </a:pPr>
            <a:r>
              <a:rPr lang="en-US" sz="2000" b="1" dirty="0"/>
              <a:t>The introduction of WSJT-X in July 2017 has impacted VHF+ contests in both negative and positive ways. </a:t>
            </a:r>
          </a:p>
          <a:p>
            <a:pPr marL="285750" indent="-285750">
              <a:buFont typeface="Arial" panose="020B0604020202020204" pitchFamily="34" charset="0"/>
              <a:buChar char="•"/>
            </a:pPr>
            <a:r>
              <a:rPr lang="en-US" sz="2000" b="1" dirty="0"/>
              <a:t>This impact generated a lot of comments to the ARRL Board of Directors, the PSC, and CAC members. </a:t>
            </a:r>
          </a:p>
          <a:p>
            <a:pPr marL="285750" indent="-285750">
              <a:buFont typeface="Arial" panose="020B0604020202020204" pitchFamily="34" charset="0"/>
              <a:buChar char="•"/>
            </a:pPr>
            <a:r>
              <a:rPr lang="en-US" sz="2000" b="1" dirty="0"/>
              <a:t>These comments  resulted in asking the VHF+ subcommittee to evaluate those impacts and to make objective recommendations to the CAC and PSC as to how best to deal with them.</a:t>
            </a:r>
          </a:p>
          <a:p>
            <a:pPr marL="285750" indent="-285750">
              <a:buFont typeface="Arial" panose="020B0604020202020204" pitchFamily="34" charset="0"/>
              <a:buChar char="•"/>
            </a:pPr>
            <a:r>
              <a:rPr lang="en-US" sz="2000" b="1" dirty="0"/>
              <a:t>The VHF+ subcommittee spent several months in discussion regarding how to tackle this complex and often passionate issue around the use of digital.</a:t>
            </a:r>
          </a:p>
          <a:p>
            <a:pPr marL="742950" lvl="1" indent="-285750">
              <a:buFont typeface="Courier New" panose="02070309020205020404" pitchFamily="49" charset="0"/>
              <a:buChar char="o"/>
            </a:pPr>
            <a:r>
              <a:rPr lang="en-US" sz="2000" b="1" dirty="0"/>
              <a:t>We determined that we needed to look at actual contest data  to determine what trends were occurring </a:t>
            </a:r>
            <a:r>
              <a:rPr lang="en-US" sz="2000" b="1" i="1" dirty="0"/>
              <a:t>pre</a:t>
            </a:r>
            <a:r>
              <a:rPr lang="en-US" sz="2000" b="1" dirty="0"/>
              <a:t> and </a:t>
            </a:r>
            <a:r>
              <a:rPr lang="en-US" sz="2000" b="1" i="1" dirty="0"/>
              <a:t>post</a:t>
            </a:r>
            <a:r>
              <a:rPr lang="en-US" sz="2000" b="1" dirty="0"/>
              <a:t> July 2017.   </a:t>
            </a:r>
          </a:p>
          <a:p>
            <a:pPr marL="1200150" lvl="2" indent="-285750">
              <a:buFont typeface="Wingdings" panose="05000000000000000000" pitchFamily="2" charset="2"/>
              <a:buChar char="§"/>
            </a:pPr>
            <a:r>
              <a:rPr lang="en-US" sz="2000" b="1" dirty="0"/>
              <a:t>Before doing so we created several questions that we were seeking to address.</a:t>
            </a:r>
          </a:p>
          <a:p>
            <a:pPr marL="1200150" lvl="2" indent="-285750">
              <a:buFont typeface="Wingdings" panose="05000000000000000000" pitchFamily="2" charset="2"/>
              <a:buChar char="§"/>
            </a:pPr>
            <a:r>
              <a:rPr lang="en-US" sz="2000" b="1" dirty="0"/>
              <a:t>We then dove in and reviewed data from four years prior to and the five years following July 2017 for the January, June and September VHF Contests, a total of 27 contests.</a:t>
            </a:r>
          </a:p>
          <a:p>
            <a:pPr marL="742950" lvl="1" indent="-285750">
              <a:buFont typeface="Courier New" panose="02070309020205020404" pitchFamily="49" charset="0"/>
              <a:buChar char="o"/>
            </a:pPr>
            <a:r>
              <a:rPr lang="en-US" sz="2000" b="1" dirty="0"/>
              <a:t>We also asked the League, and received their full support, to conduct a survey of VHF contesters to evaluate how people currently operate, how they want to operate, and to gauge their sentiments and ideas for change.</a:t>
            </a:r>
          </a:p>
        </p:txBody>
      </p:sp>
    </p:spTree>
    <p:extLst>
      <p:ext uri="{BB962C8B-B14F-4D97-AF65-F5344CB8AC3E}">
        <p14:creationId xmlns:p14="http://schemas.microsoft.com/office/powerpoint/2010/main" val="88483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0E0F651-B7BB-4813-ADE9-9A7D11976232}"/>
              </a:ext>
            </a:extLst>
          </p:cNvPr>
          <p:cNvSpPr txBox="1"/>
          <p:nvPr/>
        </p:nvSpPr>
        <p:spPr>
          <a:xfrm>
            <a:off x="479394" y="292204"/>
            <a:ext cx="10903259" cy="584775"/>
          </a:xfrm>
          <a:prstGeom prst="rect">
            <a:avLst/>
          </a:prstGeom>
          <a:noFill/>
        </p:spPr>
        <p:txBody>
          <a:bodyPr wrap="square" rtlCol="0">
            <a:spAutoFit/>
          </a:bodyPr>
          <a:lstStyle/>
          <a:p>
            <a:pPr algn="ctr"/>
            <a:r>
              <a:rPr lang="en-US" sz="3200" b="1" dirty="0"/>
              <a:t>Data Mining Questions We Asked</a:t>
            </a:r>
          </a:p>
        </p:txBody>
      </p:sp>
      <p:sp>
        <p:nvSpPr>
          <p:cNvPr id="3" name="TextBox 2">
            <a:extLst>
              <a:ext uri="{FF2B5EF4-FFF2-40B4-BE49-F238E27FC236}">
                <a16:creationId xmlns:a16="http://schemas.microsoft.com/office/drawing/2014/main" id="{DBD31B52-2858-CF5D-30C3-F1D76991D5AD}"/>
              </a:ext>
            </a:extLst>
          </p:cNvPr>
          <p:cNvSpPr txBox="1"/>
          <p:nvPr/>
        </p:nvSpPr>
        <p:spPr>
          <a:xfrm>
            <a:off x="612559" y="1106325"/>
            <a:ext cx="10770094" cy="5201424"/>
          </a:xfrm>
          <a:prstGeom prst="rect">
            <a:avLst/>
          </a:prstGeom>
          <a:noFill/>
        </p:spPr>
        <p:txBody>
          <a:bodyPr wrap="square" rtlCol="0">
            <a:spAutoFit/>
          </a:bodyPr>
          <a:lstStyle/>
          <a:p>
            <a:pPr marL="285750" indent="-285750">
              <a:buFont typeface="Arial" panose="020B0604020202020204" pitchFamily="34" charset="0"/>
              <a:buChar char="•"/>
            </a:pPr>
            <a:r>
              <a:rPr lang="en-US" sz="2400" b="1" dirty="0"/>
              <a:t>How many logs are submitted in each contest?</a:t>
            </a:r>
          </a:p>
          <a:p>
            <a:endParaRPr lang="en-US" sz="2400" b="1" dirty="0"/>
          </a:p>
          <a:p>
            <a:pPr marL="285750" indent="-285750">
              <a:buFont typeface="Arial" panose="020B0604020202020204" pitchFamily="34" charset="0"/>
              <a:buChar char="•"/>
            </a:pPr>
            <a:r>
              <a:rPr lang="en-US" sz="2400" b="1" dirty="0"/>
              <a:t>How many rover logs are submitted in each contest?</a:t>
            </a:r>
          </a:p>
          <a:p>
            <a:endParaRPr lang="en-US" sz="2400" b="1" dirty="0"/>
          </a:p>
          <a:p>
            <a:pPr marL="285750" indent="-285750">
              <a:buFont typeface="Arial" panose="020B0604020202020204" pitchFamily="34" charset="0"/>
              <a:buChar char="•"/>
            </a:pPr>
            <a:r>
              <a:rPr lang="en-US" sz="2400" b="1" dirty="0"/>
              <a:t>How many club entries are there in each contest?</a:t>
            </a:r>
          </a:p>
          <a:p>
            <a:endParaRPr lang="en-US" sz="2400" b="1" dirty="0"/>
          </a:p>
          <a:p>
            <a:pPr marL="285750" indent="-285750">
              <a:buFont typeface="Arial" panose="020B0604020202020204" pitchFamily="34" charset="0"/>
              <a:buChar char="•"/>
            </a:pPr>
            <a:r>
              <a:rPr lang="en-US" sz="2400" b="1" dirty="0"/>
              <a:t>How many QSOs are made by band in each contest?</a:t>
            </a:r>
          </a:p>
          <a:p>
            <a:endParaRPr lang="en-US" sz="2400" b="1" dirty="0"/>
          </a:p>
          <a:p>
            <a:pPr marL="285750" indent="-285750">
              <a:buFont typeface="Arial" panose="020B0604020202020204" pitchFamily="34" charset="0"/>
              <a:buChar char="•"/>
            </a:pPr>
            <a:r>
              <a:rPr lang="en-US" sz="2400" b="1" dirty="0"/>
              <a:t>How many different call signs are there in each contest?</a:t>
            </a:r>
          </a:p>
          <a:p>
            <a:endParaRPr lang="en-US" sz="2400" b="1" dirty="0"/>
          </a:p>
          <a:p>
            <a:pPr marL="285750" indent="-285750">
              <a:buFont typeface="Arial" panose="020B0604020202020204" pitchFamily="34" charset="0"/>
              <a:buChar char="•"/>
            </a:pPr>
            <a:r>
              <a:rPr lang="en-US" sz="2400" b="1" dirty="0"/>
              <a:t>How many QSOs, by mode and by band, are made in  each contest?</a:t>
            </a:r>
          </a:p>
          <a:p>
            <a:endParaRPr lang="en-US" sz="2400" b="1" dirty="0"/>
          </a:p>
          <a:p>
            <a:pPr marL="285750" indent="-285750">
              <a:buFont typeface="Arial" panose="020B0604020202020204" pitchFamily="34" charset="0"/>
              <a:buChar char="•"/>
            </a:pPr>
            <a:r>
              <a:rPr lang="en-US" sz="2400" b="1" dirty="0"/>
              <a:t>How many rovers were running digital for each contest?</a:t>
            </a:r>
            <a:endParaRPr lang="en-US" sz="2000" b="1" dirty="0"/>
          </a:p>
          <a:p>
            <a:pPr marL="285750" indent="-285750">
              <a:buFont typeface="Arial" panose="020B0604020202020204" pitchFamily="34" charset="0"/>
              <a:buChar char="•"/>
            </a:pPr>
            <a:endParaRPr lang="en-US" sz="2000" b="1" dirty="0"/>
          </a:p>
        </p:txBody>
      </p:sp>
    </p:spTree>
    <p:extLst>
      <p:ext uri="{BB962C8B-B14F-4D97-AF65-F5344CB8AC3E}">
        <p14:creationId xmlns:p14="http://schemas.microsoft.com/office/powerpoint/2010/main" val="3346252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90D23-7C62-FE4C-C679-F291DE81B8E0}"/>
              </a:ext>
            </a:extLst>
          </p:cNvPr>
          <p:cNvSpPr txBox="1"/>
          <p:nvPr/>
        </p:nvSpPr>
        <p:spPr>
          <a:xfrm>
            <a:off x="447781" y="108559"/>
            <a:ext cx="11220237" cy="1077218"/>
          </a:xfrm>
          <a:prstGeom prst="rect">
            <a:avLst/>
          </a:prstGeom>
          <a:noFill/>
        </p:spPr>
        <p:txBody>
          <a:bodyPr wrap="square" rtlCol="0">
            <a:spAutoFit/>
          </a:bodyPr>
          <a:lstStyle/>
          <a:p>
            <a:pPr algn="ctr"/>
            <a:r>
              <a:rPr lang="en-US" sz="3200" b="1" dirty="0"/>
              <a:t>The number of submitted contest logs have been rising since the introduction of </a:t>
            </a:r>
            <a:r>
              <a:rPr lang="en-US" sz="3200" b="1" dirty="0" err="1"/>
              <a:t>FTx</a:t>
            </a:r>
            <a:r>
              <a:rPr lang="en-US" sz="3200" b="1" dirty="0"/>
              <a:t> in the summer of 2017</a:t>
            </a:r>
          </a:p>
        </p:txBody>
      </p:sp>
      <p:graphicFrame>
        <p:nvGraphicFramePr>
          <p:cNvPr id="4" name="Chart 3">
            <a:extLst>
              <a:ext uri="{FF2B5EF4-FFF2-40B4-BE49-F238E27FC236}">
                <a16:creationId xmlns:a16="http://schemas.microsoft.com/office/drawing/2014/main" id="{B95F6FDF-BC3B-B7D4-3677-75145BC15C56}"/>
              </a:ext>
            </a:extLst>
          </p:cNvPr>
          <p:cNvGraphicFramePr>
            <a:graphicFrameLocks/>
          </p:cNvGraphicFramePr>
          <p:nvPr>
            <p:extLst>
              <p:ext uri="{D42A27DB-BD31-4B8C-83A1-F6EECF244321}">
                <p14:modId xmlns:p14="http://schemas.microsoft.com/office/powerpoint/2010/main" val="945823240"/>
              </p:ext>
            </p:extLst>
          </p:nvPr>
        </p:nvGraphicFramePr>
        <p:xfrm>
          <a:off x="1046204" y="1488474"/>
          <a:ext cx="9918357" cy="48958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7769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9A205B5-955E-EF9C-37DD-CDF3CDE2F6CA}"/>
              </a:ext>
            </a:extLst>
          </p:cNvPr>
          <p:cNvSpPr txBox="1"/>
          <p:nvPr/>
        </p:nvSpPr>
        <p:spPr>
          <a:xfrm>
            <a:off x="115329" y="108884"/>
            <a:ext cx="11689492" cy="1077218"/>
          </a:xfrm>
          <a:prstGeom prst="rect">
            <a:avLst/>
          </a:prstGeom>
          <a:noFill/>
        </p:spPr>
        <p:txBody>
          <a:bodyPr wrap="square" rtlCol="0">
            <a:spAutoFit/>
          </a:bodyPr>
          <a:lstStyle/>
          <a:p>
            <a:pPr lvl="1" algn="ctr"/>
            <a:r>
              <a:rPr lang="en-US" sz="3200" b="1" dirty="0"/>
              <a:t>Submitted rover logs has increased – many variables drive rover activity - rovers critical to contest success for many entrants</a:t>
            </a:r>
          </a:p>
        </p:txBody>
      </p:sp>
      <p:graphicFrame>
        <p:nvGraphicFramePr>
          <p:cNvPr id="4" name="Chart 3">
            <a:extLst>
              <a:ext uri="{FF2B5EF4-FFF2-40B4-BE49-F238E27FC236}">
                <a16:creationId xmlns:a16="http://schemas.microsoft.com/office/drawing/2014/main" id="{2A5ECEDD-8B84-D672-8673-448AAE2F386B}"/>
              </a:ext>
            </a:extLst>
          </p:cNvPr>
          <p:cNvGraphicFramePr>
            <a:graphicFrameLocks/>
          </p:cNvGraphicFramePr>
          <p:nvPr>
            <p:extLst>
              <p:ext uri="{D42A27DB-BD31-4B8C-83A1-F6EECF244321}">
                <p14:modId xmlns:p14="http://schemas.microsoft.com/office/powerpoint/2010/main" val="3076574386"/>
              </p:ext>
            </p:extLst>
          </p:nvPr>
        </p:nvGraphicFramePr>
        <p:xfrm>
          <a:off x="1095632" y="1323716"/>
          <a:ext cx="9391136" cy="52336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4488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8CA38D-5455-E67B-C60B-270A4CDEC049}"/>
              </a:ext>
            </a:extLst>
          </p:cNvPr>
          <p:cNvSpPr txBox="1"/>
          <p:nvPr/>
        </p:nvSpPr>
        <p:spPr>
          <a:xfrm>
            <a:off x="447781" y="347945"/>
            <a:ext cx="11220237" cy="1077218"/>
          </a:xfrm>
          <a:prstGeom prst="rect">
            <a:avLst/>
          </a:prstGeom>
          <a:noFill/>
        </p:spPr>
        <p:txBody>
          <a:bodyPr wrap="square" rtlCol="0">
            <a:spAutoFit/>
          </a:bodyPr>
          <a:lstStyle/>
          <a:p>
            <a:pPr algn="ctr"/>
            <a:r>
              <a:rPr lang="en-US" sz="3200" b="1" dirty="0"/>
              <a:t>The number of Affiliated Club entries, historically an indication of contest health, is up</a:t>
            </a:r>
          </a:p>
        </p:txBody>
      </p:sp>
      <p:graphicFrame>
        <p:nvGraphicFramePr>
          <p:cNvPr id="2" name="Chart 1">
            <a:extLst>
              <a:ext uri="{FF2B5EF4-FFF2-40B4-BE49-F238E27FC236}">
                <a16:creationId xmlns:a16="http://schemas.microsoft.com/office/drawing/2014/main" id="{79F23D95-764B-2F73-2CAD-27B78EF639A7}"/>
              </a:ext>
            </a:extLst>
          </p:cNvPr>
          <p:cNvGraphicFramePr>
            <a:graphicFrameLocks/>
          </p:cNvGraphicFramePr>
          <p:nvPr>
            <p:extLst>
              <p:ext uri="{D42A27DB-BD31-4B8C-83A1-F6EECF244321}">
                <p14:modId xmlns:p14="http://schemas.microsoft.com/office/powerpoint/2010/main" val="2866029768"/>
              </p:ext>
            </p:extLst>
          </p:nvPr>
        </p:nvGraphicFramePr>
        <p:xfrm>
          <a:off x="1293341" y="1493726"/>
          <a:ext cx="9316994" cy="50883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43632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E6CB717-656A-EF77-9857-5A1EC1457414}"/>
              </a:ext>
            </a:extLst>
          </p:cNvPr>
          <p:cNvSpPr txBox="1"/>
          <p:nvPr/>
        </p:nvSpPr>
        <p:spPr>
          <a:xfrm>
            <a:off x="107093" y="290276"/>
            <a:ext cx="11705966" cy="1077218"/>
          </a:xfrm>
          <a:prstGeom prst="rect">
            <a:avLst/>
          </a:prstGeom>
          <a:noFill/>
        </p:spPr>
        <p:txBody>
          <a:bodyPr wrap="square" rtlCol="0">
            <a:spAutoFit/>
          </a:bodyPr>
          <a:lstStyle/>
          <a:p>
            <a:pPr lvl="1" algn="ctr"/>
            <a:r>
              <a:rPr lang="en-US" sz="3200" b="1" dirty="0"/>
              <a:t>January Contest: 6m and 2m QSOs increased while 222 and up flat or slightly decreasing</a:t>
            </a:r>
            <a:endParaRPr lang="en-US" sz="2400" b="1" dirty="0"/>
          </a:p>
        </p:txBody>
      </p:sp>
      <p:graphicFrame>
        <p:nvGraphicFramePr>
          <p:cNvPr id="2" name="Chart 1">
            <a:extLst>
              <a:ext uri="{FF2B5EF4-FFF2-40B4-BE49-F238E27FC236}">
                <a16:creationId xmlns:a16="http://schemas.microsoft.com/office/drawing/2014/main" id="{7CB843A6-AD7E-3A41-3294-A746D999F187}"/>
              </a:ext>
            </a:extLst>
          </p:cNvPr>
          <p:cNvGraphicFramePr>
            <a:graphicFrameLocks/>
          </p:cNvGraphicFramePr>
          <p:nvPr>
            <p:extLst>
              <p:ext uri="{D42A27DB-BD31-4B8C-83A1-F6EECF244321}">
                <p14:modId xmlns:p14="http://schemas.microsoft.com/office/powerpoint/2010/main" val="1009116676"/>
              </p:ext>
            </p:extLst>
          </p:nvPr>
        </p:nvGraphicFramePr>
        <p:xfrm>
          <a:off x="1161535" y="1568898"/>
          <a:ext cx="9564130" cy="49792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6954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17069</TotalTime>
  <Words>1429</Words>
  <Application>Microsoft Office PowerPoint</Application>
  <PresentationFormat>Widescreen</PresentationFormat>
  <Paragraphs>108</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Courier New</vt:lpstr>
      <vt:lpstr>Wingdings</vt:lpstr>
      <vt:lpstr>Office Theme</vt:lpstr>
      <vt:lpstr>PowerPoint Presentation</vt:lpstr>
      <vt:lpstr>PowerPoint Presentation</vt:lpstr>
      <vt:lpstr>The CAC VHF+ Contest Subcommittee in the ARRL Organization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Duffey</dc:creator>
  <cp:lastModifiedBy>Jon</cp:lastModifiedBy>
  <cp:revision>29</cp:revision>
  <dcterms:created xsi:type="dcterms:W3CDTF">2022-06-27T19:28:52Z</dcterms:created>
  <dcterms:modified xsi:type="dcterms:W3CDTF">2023-03-08T20:07:11Z</dcterms:modified>
</cp:coreProperties>
</file>