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75" r:id="rId3"/>
    <p:sldId id="276" r:id="rId4"/>
    <p:sldId id="278" r:id="rId5"/>
    <p:sldId id="307" r:id="rId6"/>
    <p:sldId id="308" r:id="rId7"/>
    <p:sldId id="310" r:id="rId8"/>
    <p:sldId id="289" r:id="rId9"/>
    <p:sldId id="293" r:id="rId10"/>
    <p:sldId id="303" r:id="rId11"/>
    <p:sldId id="302" r:id="rId12"/>
    <p:sldId id="301" r:id="rId13"/>
    <p:sldId id="304" r:id="rId14"/>
    <p:sldId id="305" r:id="rId15"/>
    <p:sldId id="288" r:id="rId16"/>
    <p:sldId id="29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hony Emanuele" initials="AE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87" autoAdjust="0"/>
    <p:restoredTop sz="96701" autoAdjust="0"/>
  </p:normalViewPr>
  <p:slideViewPr>
    <p:cSldViewPr snapToGrid="0">
      <p:cViewPr>
        <p:scale>
          <a:sx n="100" d="100"/>
          <a:sy n="100" d="100"/>
        </p:scale>
        <p:origin x="-1056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188498-CD83-47B8-99B3-7A1397696A2D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7F7D5-5EB7-4BEA-BF73-9947BEE155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5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0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747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970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64838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093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08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098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22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2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041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59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30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558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598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713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33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AB00DA0-3EF6-405E-9782-6C01200421EC}" type="datetimeFigureOut">
              <a:rPr lang="en-US" smtClean="0"/>
              <a:t>4/2/2018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75E9-1AA9-4FEF-A045-71CAA23E13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5417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9503520" cy="2043545"/>
          </a:xfrm>
        </p:spPr>
        <p:txBody>
          <a:bodyPr/>
          <a:lstStyle/>
          <a:p>
            <a:pPr algn="ctr"/>
            <a:r>
              <a:rPr lang="en-US" sz="4000" b="1" dirty="0" smtClean="0"/>
              <a:t>10 Band Rover Control Box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9755" y="4600575"/>
            <a:ext cx="8777939" cy="1262666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en-US" b="1" dirty="0" smtClean="0"/>
              <a:t>44th </a:t>
            </a:r>
            <a:r>
              <a:rPr lang="en-US" b="1" dirty="0"/>
              <a:t>EASTERN VHF/UHF/MICROWAVE </a:t>
            </a:r>
            <a:r>
              <a:rPr lang="en-US" b="1" dirty="0" smtClean="0"/>
              <a:t>CONFERENCE</a:t>
            </a:r>
          </a:p>
          <a:p>
            <a:pPr algn="r"/>
            <a:r>
              <a:rPr lang="en-US" b="1" cap="none" dirty="0" smtClean="0"/>
              <a:t>April 21, 2018</a:t>
            </a:r>
            <a:endParaRPr lang="en-US" cap="none" dirty="0" smtClean="0"/>
          </a:p>
          <a:p>
            <a:pPr algn="r"/>
            <a:r>
              <a:rPr lang="en-US" b="1" cap="none" dirty="0" smtClean="0"/>
              <a:t>Bill Koch  W2RMA</a:t>
            </a:r>
          </a:p>
          <a:p>
            <a:pPr algn="r"/>
            <a:r>
              <a:rPr lang="en-US" b="1" cap="none" dirty="0" smtClean="0"/>
              <a:t>W2RMA@ARRL.NET</a:t>
            </a:r>
            <a:endParaRPr lang="en-US" b="1" cap="none" dirty="0"/>
          </a:p>
        </p:txBody>
      </p:sp>
    </p:spTree>
    <p:extLst>
      <p:ext uri="{BB962C8B-B14F-4D97-AF65-F5344CB8AC3E}">
        <p14:creationId xmlns:p14="http://schemas.microsoft.com/office/powerpoint/2010/main" val="264238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161" y="281268"/>
            <a:ext cx="9404723" cy="1400530"/>
          </a:xfrm>
        </p:spPr>
        <p:txBody>
          <a:bodyPr/>
          <a:lstStyle/>
          <a:p>
            <a:r>
              <a:rPr lang="en-US" dirty="0" smtClean="0"/>
              <a:t>The Box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93818" y="2396836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33" y="1411795"/>
            <a:ext cx="7400992" cy="504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1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76007"/>
          </a:xfrm>
        </p:spPr>
        <p:txBody>
          <a:bodyPr/>
          <a:lstStyle/>
          <a:p>
            <a:r>
              <a:rPr lang="en-US" dirty="0" smtClean="0"/>
              <a:t>Considerations: Building the Box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93818" y="2396836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238249" y="1552575"/>
            <a:ext cx="100679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Passenger car.  No roof rack nor hitch.  </a:t>
            </a:r>
            <a:r>
              <a:rPr lang="en-US" sz="2400" dirty="0" smtClean="0">
                <a:sym typeface="Wingdings" panose="05000000000000000000" pitchFamily="2" charset="2"/>
              </a:rPr>
              <a:t>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Change bands quickly -- &lt; 30 seconds :  logging?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# bands: 10 less 144, 5760, 10368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Transverter/Power:  W1GHZ boards; Pout: 50+ except $$$ bands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LNA protection: </a:t>
            </a:r>
            <a:r>
              <a:rPr lang="en-US" sz="2400" dirty="0"/>
              <a:t> </a:t>
            </a:r>
            <a:r>
              <a:rPr lang="en-US" sz="2400" dirty="0" smtClean="0"/>
              <a:t>LNA = $$.  Spend $ to protect.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Local oscillator: centralized A32 with Morion OCXO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Accuracy / Stability -- SSB/CW vs. FT-8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ym typeface="Wingdings" panose="05000000000000000000" pitchFamily="2" charset="2"/>
              </a:rPr>
              <a:t>IF rig (FT817) control: bands, frequencies, Pout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anose="05000000000000000000" pitchFamily="2" charset="2"/>
              </a:rPr>
              <a:t>Sequencing:  at the </a:t>
            </a:r>
            <a:r>
              <a:rPr lang="en-US" sz="2400" dirty="0" smtClean="0">
                <a:sym typeface="Wingdings" panose="05000000000000000000" pitchFamily="2" charset="2"/>
              </a:rPr>
              <a:t>transverter.  Feedback -&gt; ‘done’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ym typeface="Wingdings" panose="05000000000000000000" pitchFamily="2" charset="2"/>
              </a:rPr>
              <a:t>Logging / integration:  </a:t>
            </a:r>
            <a:r>
              <a:rPr lang="en-US" sz="2400" dirty="0" err="1" smtClean="0">
                <a:sym typeface="Wingdings" panose="05000000000000000000" pitchFamily="2" charset="2"/>
              </a:rPr>
              <a:t>I’net</a:t>
            </a:r>
            <a:r>
              <a:rPr lang="en-US" sz="2400" dirty="0" smtClean="0">
                <a:sym typeface="Wingdings" panose="05000000000000000000" pitchFamily="2" charset="2"/>
              </a:rPr>
              <a:t> - sporadic coverage  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ym typeface="Wingdings" panose="05000000000000000000" pitchFamily="2" charset="2"/>
              </a:rPr>
              <a:t>N3FJP instead of N1MM, ON4KST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ym typeface="Wingdings" panose="05000000000000000000" pitchFamily="2" charset="2"/>
              </a:rPr>
              <a:t>Reliability vs. complexity: Wires / computers complex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789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32478" y="2359928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42" y="1061322"/>
            <a:ext cx="8145333" cy="53949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Oval 8"/>
          <p:cNvSpPr/>
          <p:nvPr/>
        </p:nvSpPr>
        <p:spPr>
          <a:xfrm>
            <a:off x="9030461" y="1262855"/>
            <a:ext cx="570739" cy="123071"/>
          </a:xfrm>
          <a:prstGeom prst="ellipse">
            <a:avLst/>
          </a:prstGeom>
          <a:noFill/>
          <a:ln w="34925" cmpd="sng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534660" y="2359928"/>
            <a:ext cx="552450" cy="2213264"/>
          </a:xfrm>
          <a:prstGeom prst="ellipse">
            <a:avLst/>
          </a:prstGeom>
          <a:noFill/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2874917" y="5244704"/>
            <a:ext cx="914400" cy="7524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3863151" y="5754286"/>
            <a:ext cx="276226" cy="638176"/>
          </a:xfrm>
          <a:prstGeom prst="up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urved Left Arrow 16"/>
          <p:cNvSpPr/>
          <p:nvPr/>
        </p:nvSpPr>
        <p:spPr>
          <a:xfrm>
            <a:off x="7232618" y="2445797"/>
            <a:ext cx="500062" cy="220662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Curved Down Arrow 18"/>
          <p:cNvSpPr/>
          <p:nvPr/>
        </p:nvSpPr>
        <p:spPr>
          <a:xfrm flipH="1">
            <a:off x="6630163" y="4277917"/>
            <a:ext cx="533400" cy="29527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6230115" y="3466666"/>
            <a:ext cx="276225" cy="31713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107082" y="3553872"/>
            <a:ext cx="294103" cy="3360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24" name="Up Arrow 23"/>
          <p:cNvSpPr/>
          <p:nvPr/>
        </p:nvSpPr>
        <p:spPr>
          <a:xfrm>
            <a:off x="5296656" y="5754286"/>
            <a:ext cx="276226" cy="638176"/>
          </a:xfrm>
          <a:prstGeom prst="up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Up Arrow 25"/>
          <p:cNvSpPr/>
          <p:nvPr/>
        </p:nvSpPr>
        <p:spPr>
          <a:xfrm>
            <a:off x="4810885" y="5525686"/>
            <a:ext cx="276226" cy="638176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1839085" y="2182417"/>
            <a:ext cx="828675" cy="3590925"/>
          </a:xfrm>
          <a:prstGeom prst="ellipse">
            <a:avLst/>
          </a:prstGeom>
          <a:noFill/>
          <a:ln w="34925" cmpd="sng"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9030461" y="1929605"/>
            <a:ext cx="570739" cy="123071"/>
          </a:xfrm>
          <a:prstGeom prst="ellipse">
            <a:avLst/>
          </a:prstGeom>
          <a:noFill/>
          <a:ln w="34925" cmpd="sng">
            <a:solidFill>
              <a:schemeClr val="bg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642" y="171769"/>
            <a:ext cx="7700483" cy="756957"/>
          </a:xfrm>
        </p:spPr>
        <p:txBody>
          <a:bodyPr/>
          <a:lstStyle/>
          <a:p>
            <a:r>
              <a:rPr lang="en-US" dirty="0" smtClean="0"/>
              <a:t>Inside the Box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9667875" y="1868010"/>
            <a:ext cx="1714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LO output</a:t>
            </a:r>
          </a:p>
        </p:txBody>
      </p:sp>
      <p:sp>
        <p:nvSpPr>
          <p:cNvPr id="32" name="Oval 31"/>
          <p:cNvSpPr/>
          <p:nvPr/>
        </p:nvSpPr>
        <p:spPr>
          <a:xfrm>
            <a:off x="9197146" y="2520876"/>
            <a:ext cx="276225" cy="31713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9667875" y="1061322"/>
            <a:ext cx="2190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PTT, Band, FB</a:t>
            </a:r>
          </a:p>
          <a:p>
            <a:r>
              <a:rPr lang="en-US" sz="1400" dirty="0" smtClean="0"/>
              <a:t>IF hidden below</a:t>
            </a:r>
            <a:endParaRPr lang="en-US" sz="1400" dirty="0"/>
          </a:p>
        </p:txBody>
      </p:sp>
      <p:sp>
        <p:nvSpPr>
          <p:cNvPr id="36" name="Rounded Rectangle 35"/>
          <p:cNvSpPr/>
          <p:nvPr/>
        </p:nvSpPr>
        <p:spPr>
          <a:xfrm>
            <a:off x="9159804" y="3164241"/>
            <a:ext cx="441396" cy="15243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9667875" y="3046461"/>
            <a:ext cx="12314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Band switch</a:t>
            </a:r>
            <a:endParaRPr lang="en-US" sz="1400" dirty="0"/>
          </a:p>
        </p:txBody>
      </p:sp>
      <p:sp>
        <p:nvSpPr>
          <p:cNvPr id="38" name="Up Arrow 37"/>
          <p:cNvSpPr/>
          <p:nvPr/>
        </p:nvSpPr>
        <p:spPr>
          <a:xfrm rot="16200000">
            <a:off x="9222220" y="3706631"/>
            <a:ext cx="226076" cy="448431"/>
          </a:xfrm>
          <a:prstGeom prst="up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9667875" y="3758802"/>
            <a:ext cx="13147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Logic boards</a:t>
            </a:r>
            <a:endParaRPr lang="en-US" sz="1400" dirty="0"/>
          </a:p>
        </p:txBody>
      </p:sp>
      <p:sp>
        <p:nvSpPr>
          <p:cNvPr id="41" name="Up Arrow 40"/>
          <p:cNvSpPr/>
          <p:nvPr/>
        </p:nvSpPr>
        <p:spPr>
          <a:xfrm rot="16200000">
            <a:off x="9222220" y="4144710"/>
            <a:ext cx="226076" cy="448431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9667875" y="2445797"/>
            <a:ext cx="2066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 x 8P coax switch</a:t>
            </a:r>
            <a:endParaRPr lang="en-US" sz="1400" dirty="0"/>
          </a:p>
        </p:txBody>
      </p:sp>
      <p:sp>
        <p:nvSpPr>
          <p:cNvPr id="44" name="Curved Down Arrow 43"/>
          <p:cNvSpPr/>
          <p:nvPr/>
        </p:nvSpPr>
        <p:spPr>
          <a:xfrm flipH="1">
            <a:off x="9078088" y="4725592"/>
            <a:ext cx="533400" cy="29527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667875" y="4255887"/>
            <a:ext cx="2038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12 -&gt; 24 V booster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9667876" y="4725592"/>
            <a:ext cx="2190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LO chain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8700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386" y="376518"/>
            <a:ext cx="9404723" cy="1042707"/>
          </a:xfrm>
        </p:spPr>
        <p:txBody>
          <a:bodyPr/>
          <a:lstStyle/>
          <a:p>
            <a:pPr algn="ctr"/>
            <a:r>
              <a:rPr lang="en-US" dirty="0" smtClean="0"/>
              <a:t>Considerations: The Box as Built</a:t>
            </a:r>
            <a:br>
              <a:rPr lang="en-US" dirty="0" smtClean="0"/>
            </a:br>
            <a:r>
              <a:rPr lang="en-US" sz="1400" dirty="0" smtClean="0">
                <a:solidFill>
                  <a:srgbClr val="FFFF00"/>
                </a:solidFill>
              </a:rPr>
              <a:t>Yellow = Done</a:t>
            </a: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93818" y="2396836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685925" y="1590675"/>
            <a:ext cx="962025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Change bands quickly -- &lt; 30 seconds </a:t>
            </a:r>
            <a:r>
              <a:rPr lang="en-US" sz="2000" dirty="0" smtClean="0"/>
              <a:t>:  logging problem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# bands: 10 less 144, 5760, 10368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Transverter Power:    50+ except $$$ bands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LNA protection: </a:t>
            </a:r>
            <a:r>
              <a:rPr lang="en-US" sz="2000" dirty="0">
                <a:solidFill>
                  <a:srgbClr val="FFFF0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LNA = $$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Local oscillator: generally centralized / </a:t>
            </a:r>
            <a:r>
              <a:rPr lang="en-US" sz="2000" dirty="0" smtClean="0"/>
              <a:t>few decentralized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Accuracy – on frequency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</a:rPr>
              <a:t>Stability:  SSB/CW vs. </a:t>
            </a:r>
            <a:r>
              <a:rPr lang="en-US" sz="2000" dirty="0" smtClean="0"/>
              <a:t>FT8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ym typeface="Wingdings" panose="05000000000000000000" pitchFamily="2" charset="2"/>
              </a:rPr>
              <a:t>IF rig (FT817) control:  IF </a:t>
            </a:r>
            <a:r>
              <a:rPr lang="en-US" sz="2000" dirty="0" err="1" smtClean="0">
                <a:sym typeface="Wingdings" panose="05000000000000000000" pitchFamily="2" charset="2"/>
              </a:rPr>
              <a:t>freqs</a:t>
            </a:r>
            <a:r>
              <a:rPr lang="en-US" sz="2000" dirty="0" smtClean="0">
                <a:sym typeface="Wingdings" panose="05000000000000000000" pitchFamily="2" charset="2"/>
              </a:rPr>
              <a:t>,  drive  power:</a:t>
            </a:r>
            <a:r>
              <a:rPr lang="en-US" sz="2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  manually FT817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Sequencing</a:t>
            </a:r>
            <a:r>
              <a:rPr lang="en-US" sz="2000" dirty="0">
                <a:solidFill>
                  <a:srgbClr val="FFFF00"/>
                </a:solidFill>
                <a:sym typeface="Wingdings" panose="05000000000000000000" pitchFamily="2" charset="2"/>
              </a:rPr>
              <a:t>:  at the </a:t>
            </a:r>
            <a:r>
              <a:rPr lang="en-US" sz="2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transverter.  Feedback final step done.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ym typeface="Wingdings" panose="05000000000000000000" pitchFamily="2" charset="2"/>
              </a:rPr>
              <a:t>Logging integration:  </a:t>
            </a:r>
            <a:r>
              <a:rPr lang="en-US" sz="2000" b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internet - sporadic coverage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N3FJP</a:t>
            </a:r>
            <a:r>
              <a:rPr lang="en-US" sz="2000" dirty="0" smtClean="0">
                <a:sym typeface="Wingdings" panose="05000000000000000000" pitchFamily="2" charset="2"/>
              </a:rPr>
              <a:t> instead of N1MM, </a:t>
            </a:r>
            <a:r>
              <a:rPr lang="en-US" sz="2000" b="1" dirty="0" smtClean="0">
                <a:solidFill>
                  <a:srgbClr val="00B0F0"/>
                </a:solidFill>
                <a:sym typeface="Wingdings" panose="05000000000000000000" pitchFamily="2" charset="2"/>
              </a:rPr>
              <a:t>ON4KST </a:t>
            </a:r>
            <a:r>
              <a:rPr lang="en-US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 </a:t>
            </a:r>
            <a:r>
              <a:rPr lang="en-US" sz="2000" dirty="0" smtClean="0">
                <a:sym typeface="Wingdings" panose="05000000000000000000" pitchFamily="2" charset="2"/>
              </a:rPr>
              <a:t>- Home stations:  call CQ!</a:t>
            </a:r>
            <a:endParaRPr lang="en-US" sz="2000" dirty="0" smtClean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RELIABILITY</a:t>
            </a:r>
            <a:r>
              <a:rPr lang="en-US" sz="2000" dirty="0" smtClean="0">
                <a:sym typeface="Wingdings" panose="05000000000000000000" pitchFamily="2" charset="2"/>
              </a:rPr>
              <a:t> vs. complexity: </a:t>
            </a:r>
            <a:r>
              <a:rPr lang="en-US" sz="2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Switch &amp; Wires</a:t>
            </a:r>
            <a:r>
              <a:rPr lang="en-US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000" dirty="0" smtClean="0">
                <a:sym typeface="Wingdings" panose="05000000000000000000" pitchFamily="2" charset="2"/>
              </a:rPr>
              <a:t>/ computers problematic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FFFF00"/>
                </a:solidFill>
                <a:sym typeface="Wingdings" panose="05000000000000000000" pitchFamily="2" charset="2"/>
              </a:rPr>
              <a:t>Built for change: can add a 7”x10” box third 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1817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42707"/>
          </a:xfrm>
        </p:spPr>
        <p:txBody>
          <a:bodyPr/>
          <a:lstStyle/>
          <a:p>
            <a:r>
              <a:rPr lang="en-US" dirty="0" smtClean="0"/>
              <a:t>Let’s Do It ….</a:t>
            </a:r>
            <a:br>
              <a:rPr lang="en-US" dirty="0" smtClean="0"/>
            </a:br>
            <a:r>
              <a:rPr lang="en-US" dirty="0" smtClean="0">
                <a:solidFill>
                  <a:srgbClr val="FFFF00"/>
                </a:solidFill>
              </a:rPr>
              <a:t/>
            </a:r>
            <a:br>
              <a:rPr lang="en-US" dirty="0" smtClean="0">
                <a:solidFill>
                  <a:srgbClr val="FFFF00"/>
                </a:solidFill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93818" y="2396836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685924" y="1590675"/>
            <a:ext cx="98012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Talk to a ham that roves.  Look at the setup.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Accompany a rover.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Use your existing VHF/UHF rigs – 1 gets you started!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If you rove already, how about adding a band?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Search internet for ‘ham radio rover’.  Lots of content.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K0BAK, W1GHZ, K8GP, KA2LIM, N6NB, K0NR .…..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ARRL contest rules.  Sprints.  MADs.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Roving is a journey, not a destination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ALWAYS something to learn / improve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10 bands is 91% of 11; 83% of 12 …..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85883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926763" cy="140053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73 &amp; See ‘</a:t>
            </a:r>
            <a:r>
              <a:rPr lang="en-US" b="1" dirty="0" err="1" smtClean="0">
                <a:solidFill>
                  <a:schemeClr val="bg1"/>
                </a:solidFill>
              </a:rPr>
              <a:t>Yinz</a:t>
            </a:r>
            <a:r>
              <a:rPr lang="en-US" b="1" dirty="0" smtClean="0">
                <a:solidFill>
                  <a:schemeClr val="bg1"/>
                </a:solidFill>
              </a:rPr>
              <a:t>’ on VHF, 222UP &amp; 10UP !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" y="1349335"/>
            <a:ext cx="7499350" cy="506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own Arrow 4"/>
          <p:cNvSpPr/>
          <p:nvPr/>
        </p:nvSpPr>
        <p:spPr>
          <a:xfrm>
            <a:off x="3937000" y="3190875"/>
            <a:ext cx="168275" cy="10001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643310" y="2662477"/>
            <a:ext cx="587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4230687" y="3190875"/>
            <a:ext cx="168275" cy="10001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230686" y="2673787"/>
            <a:ext cx="1293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BLOCK IS.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Image result for terrible towel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75" y="2022314"/>
            <a:ext cx="1852527" cy="130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1600" y="4924425"/>
            <a:ext cx="2228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d</a:t>
            </a:r>
            <a:r>
              <a:rPr lang="en-US" b="1" dirty="0" smtClean="0">
                <a:solidFill>
                  <a:schemeClr val="bg1"/>
                </a:solidFill>
              </a:rPr>
              <a:t>e FN00rg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W2RMA/R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43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42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782" y="452718"/>
            <a:ext cx="9404723" cy="1400530"/>
          </a:xfrm>
        </p:spPr>
        <p:txBody>
          <a:bodyPr/>
          <a:lstStyle/>
          <a:p>
            <a:r>
              <a:rPr lang="en-US" dirty="0" smtClean="0"/>
              <a:t>Some have great locations….</a:t>
            </a:r>
            <a:endParaRPr lang="en-US" dirty="0"/>
          </a:p>
        </p:txBody>
      </p:sp>
      <p:pic>
        <p:nvPicPr>
          <p:cNvPr id="1026" name="Picture 2" descr="C:\Users\BKOCH\Desktop\Amateur Radio and electronics\Conferences Contests MTGS\SuperConf Site Scouting  Blue Knob video scan\IMG_54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933" y="1362075"/>
            <a:ext cx="8717668" cy="508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84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6" y="443193"/>
            <a:ext cx="9404723" cy="795057"/>
          </a:xfrm>
        </p:spPr>
        <p:txBody>
          <a:bodyPr/>
          <a:lstStyle/>
          <a:p>
            <a:r>
              <a:rPr lang="en-US" dirty="0" smtClean="0"/>
              <a:t>And some have to rove ….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125" y="1562100"/>
            <a:ext cx="8610600" cy="4886325"/>
          </a:xfrm>
          <a:prstGeom prst="rect">
            <a:avLst/>
          </a:prstGeom>
        </p:spPr>
      </p:pic>
      <p:sp>
        <p:nvSpPr>
          <p:cNvPr id="3" name="Up Arrow 2"/>
          <p:cNvSpPr/>
          <p:nvPr/>
        </p:nvSpPr>
        <p:spPr>
          <a:xfrm>
            <a:off x="6219819" y="1724022"/>
            <a:ext cx="266700" cy="657225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29324" y="1186934"/>
            <a:ext cx="828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r>
              <a:rPr lang="en-US" sz="2400" b="1" dirty="0" smtClean="0">
                <a:solidFill>
                  <a:srgbClr val="FF0000"/>
                </a:solidFill>
              </a:rPr>
              <a:t>N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81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04607"/>
          </a:xfrm>
        </p:spPr>
        <p:txBody>
          <a:bodyPr/>
          <a:lstStyle/>
          <a:p>
            <a:r>
              <a:rPr lang="en-US" dirty="0" smtClean="0"/>
              <a:t>Why Be a Rover?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93818" y="2396836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039901" y="1614907"/>
            <a:ext cx="988527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Ham radio  +  Outdoors 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Meet people, camaraderie, sun </a:t>
            </a:r>
            <a:r>
              <a:rPr lang="en-US" sz="2400" dirty="0" smtClean="0">
                <a:sym typeface="Wingdings" panose="05000000000000000000" pitchFamily="2" charset="2"/>
              </a:rPr>
              <a:t> </a:t>
            </a:r>
            <a:r>
              <a:rPr lang="en-US" sz="2400" dirty="0" smtClean="0"/>
              <a:t>activate grids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You’re wanted – ‘/R’ brings you to top the pile!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Opportunity to sell technology  -  STEM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Much more than Grandpa’s Ham Radio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Can start simply – and grow it through time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1 - 4 bands – FM only or mixed modes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5 + bands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Sound interesting?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Rove with another ham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Just DO IT!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4366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798511" y="6051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Perry Park, Lake Erie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97" y="2114550"/>
            <a:ext cx="5259028" cy="4401160"/>
          </a:xfrm>
          <a:prstGeom prst="rect">
            <a:avLst/>
          </a:prstGeom>
        </p:spPr>
      </p:pic>
      <p:pic>
        <p:nvPicPr>
          <p:cNvPr id="5" name="Picture 2" descr="https://scontent-ord1-1.xx.fbcdn.net/hphotos-xal1/t31.0-8/920692_1144319982245016_444572619307438228_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699" y="2114550"/>
            <a:ext cx="5128991" cy="440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8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Sunset Lake Erie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348" y="1555267"/>
            <a:ext cx="7290816" cy="509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3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004607"/>
          </a:xfrm>
        </p:spPr>
        <p:txBody>
          <a:bodyPr/>
          <a:lstStyle/>
          <a:p>
            <a:r>
              <a:rPr lang="en-US" dirty="0" smtClean="0"/>
              <a:t>Why Be a </a:t>
            </a:r>
            <a:r>
              <a:rPr lang="en-US" dirty="0"/>
              <a:t>R</a:t>
            </a:r>
            <a:r>
              <a:rPr lang="en-US" dirty="0" smtClean="0"/>
              <a:t>over?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93818" y="2396836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039901" y="1614907"/>
            <a:ext cx="98852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Ham radio  +  Outdoors </a:t>
            </a: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Meet people, camaraderie, sun </a:t>
            </a:r>
            <a:r>
              <a:rPr lang="en-US" sz="2400" dirty="0" smtClean="0">
                <a:sym typeface="Wingdings" panose="05000000000000000000" pitchFamily="2" charset="2"/>
              </a:rPr>
              <a:t> </a:t>
            </a:r>
            <a:r>
              <a:rPr lang="en-US" sz="2400" dirty="0" smtClean="0"/>
              <a:t>activate grids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You’re wanted – ‘/R’ brings you to top the pile!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Opportunity to sell technology  -  STEM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Much more than Grandpa’s Ham Radio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Can start simply – and grow it through time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1 - 4 bands – FM only or mixed modes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5 + bands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Sound interesting?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Talk with rovers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400" dirty="0"/>
              <a:t>Rove with another ham</a:t>
            </a:r>
          </a:p>
          <a:p>
            <a:pPr lvl="2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4634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295275"/>
            <a:ext cx="9404723" cy="962026"/>
          </a:xfrm>
        </p:spPr>
        <p:txBody>
          <a:bodyPr/>
          <a:lstStyle/>
          <a:p>
            <a:r>
              <a:rPr lang="en-US" dirty="0" smtClean="0"/>
              <a:t>Simple &amp; Effective Start – 4 bands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93818" y="2396836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135150" y="1476375"/>
            <a:ext cx="1020912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4 bands</a:t>
            </a:r>
            <a:r>
              <a:rPr lang="en-US" sz="2800" dirty="0"/>
              <a:t> </a:t>
            </a:r>
            <a:r>
              <a:rPr lang="en-US" sz="2800" dirty="0" smtClean="0"/>
              <a:t>- VHF: 50, 144, 222, 432 – use what you have!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Antennas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FM: verticals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SSB/CW: Omni, Quad, MOXON, </a:t>
            </a:r>
            <a:r>
              <a:rPr lang="en-US" sz="2800" dirty="0" err="1" smtClean="0"/>
              <a:t>Quagi</a:t>
            </a:r>
            <a:r>
              <a:rPr lang="en-US" sz="2800" dirty="0" smtClean="0"/>
              <a:t>.  Cheap!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Antenna Switch needed – UHF rotary works fine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‘Protect thy front end’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Can operate in motion – but safer to stop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Distracted driving law restrictions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Logging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If you have a V/UHF rig, you can rove!</a:t>
            </a:r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86621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486" y="314325"/>
            <a:ext cx="9307514" cy="1104900"/>
          </a:xfrm>
        </p:spPr>
        <p:txBody>
          <a:bodyPr/>
          <a:lstStyle/>
          <a:p>
            <a:r>
              <a:rPr lang="en-US" dirty="0" smtClean="0"/>
              <a:t>Considerations for ‘10 Bands’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103312" y="1323975"/>
            <a:ext cx="10440988" cy="5372100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What is my objective in 10 band roving?  Outcomes desired?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Vehicle:  Van / Truck / SUV / car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Playtime &amp; Budget:  10 bands = 10 stations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Rig / Transverter acquisition:  Builder vs operator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Power:  RF &amp; </a:t>
            </a:r>
            <a:r>
              <a:rPr lang="en-US" sz="2400" dirty="0" smtClean="0"/>
              <a:t>DC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Frequency accuracy / stability</a:t>
            </a: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Antennas:  Mounting / type / pointing </a:t>
            </a: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 smtClean="0"/>
              <a:t>Control system: ~5 signals – band, IF, LO, PTT, Feedback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K0BAK: ‘</a:t>
            </a:r>
            <a:r>
              <a:rPr lang="en-US" sz="2400" i="1" dirty="0"/>
              <a:t>For rovers, everything is a compromise</a:t>
            </a:r>
            <a:r>
              <a:rPr lang="en-US" sz="2400" dirty="0" smtClean="0"/>
              <a:t>.’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 smtClean="0"/>
              <a:t>Beware of analysis – paralysis!  Just DO IT!</a:t>
            </a:r>
            <a:endParaRPr lang="en-US" sz="2400" dirty="0"/>
          </a:p>
          <a:p>
            <a:pPr>
              <a:buFont typeface="Wingdings" panose="05000000000000000000" pitchFamily="2" charset="2"/>
              <a:buChar char="§"/>
            </a:pP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493818" y="2396836"/>
            <a:ext cx="4732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06015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17253</TotalTime>
  <Words>768</Words>
  <Application>Microsoft Office PowerPoint</Application>
  <PresentationFormat>Custom</PresentationFormat>
  <Paragraphs>112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Ion</vt:lpstr>
      <vt:lpstr>10 Band Rover Control Box</vt:lpstr>
      <vt:lpstr>Some have great locations….</vt:lpstr>
      <vt:lpstr>And some have to rove ….</vt:lpstr>
      <vt:lpstr>Why Be a Rover?</vt:lpstr>
      <vt:lpstr>PowerPoint Presentation</vt:lpstr>
      <vt:lpstr>Sunset Lake Erie</vt:lpstr>
      <vt:lpstr>Why Be a Rover?</vt:lpstr>
      <vt:lpstr>Simple &amp; Effective Start – 4 bands</vt:lpstr>
      <vt:lpstr>Considerations for ‘10 Bands’</vt:lpstr>
      <vt:lpstr>The Box</vt:lpstr>
      <vt:lpstr>Considerations: Building the Box</vt:lpstr>
      <vt:lpstr>Inside the Box</vt:lpstr>
      <vt:lpstr>Considerations: The Box as Built Yellow = Done </vt:lpstr>
      <vt:lpstr>Let’s Do It ….  </vt:lpstr>
      <vt:lpstr>73 &amp; See ‘Yinz’ on VHF, 222UP &amp; 10UP !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Assembling a 10 GHz Portable Station</dc:title>
  <dc:creator>Anthony Emanuele</dc:creator>
  <cp:lastModifiedBy>BKOCH</cp:lastModifiedBy>
  <cp:revision>277</cp:revision>
  <dcterms:created xsi:type="dcterms:W3CDTF">2014-04-28T23:44:45Z</dcterms:created>
  <dcterms:modified xsi:type="dcterms:W3CDTF">2018-04-02T12:38:15Z</dcterms:modified>
</cp:coreProperties>
</file>