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77"/>
  </p:notesMasterIdLst>
  <p:sldIdLst>
    <p:sldId id="298" r:id="rId2"/>
    <p:sldId id="299" r:id="rId3"/>
    <p:sldId id="300" r:id="rId4"/>
    <p:sldId id="327" r:id="rId5"/>
    <p:sldId id="328" r:id="rId6"/>
    <p:sldId id="329" r:id="rId7"/>
    <p:sldId id="326" r:id="rId8"/>
    <p:sldId id="301" r:id="rId9"/>
    <p:sldId id="305" r:id="rId10"/>
    <p:sldId id="304" r:id="rId11"/>
    <p:sldId id="330" r:id="rId12"/>
    <p:sldId id="303" r:id="rId13"/>
    <p:sldId id="306" r:id="rId14"/>
    <p:sldId id="308" r:id="rId15"/>
    <p:sldId id="307" r:id="rId16"/>
    <p:sldId id="312" r:id="rId17"/>
    <p:sldId id="311" r:id="rId18"/>
    <p:sldId id="331" r:id="rId19"/>
    <p:sldId id="332" r:id="rId20"/>
    <p:sldId id="309" r:id="rId21"/>
    <p:sldId id="310" r:id="rId22"/>
    <p:sldId id="313" r:id="rId23"/>
    <p:sldId id="314" r:id="rId24"/>
    <p:sldId id="315" r:id="rId25"/>
    <p:sldId id="316" r:id="rId26"/>
    <p:sldId id="317" r:id="rId27"/>
    <p:sldId id="318" r:id="rId28"/>
    <p:sldId id="319" r:id="rId29"/>
    <p:sldId id="320" r:id="rId30"/>
    <p:sldId id="321" r:id="rId31"/>
    <p:sldId id="322" r:id="rId32"/>
    <p:sldId id="323" r:id="rId33"/>
    <p:sldId id="325" r:id="rId34"/>
    <p:sldId id="324" r:id="rId35"/>
    <p:sldId id="256" r:id="rId36"/>
    <p:sldId id="257" r:id="rId37"/>
    <p:sldId id="285" r:id="rId38"/>
    <p:sldId id="258" r:id="rId39"/>
    <p:sldId id="280" r:id="rId40"/>
    <p:sldId id="259" r:id="rId41"/>
    <p:sldId id="286" r:id="rId42"/>
    <p:sldId id="260" r:id="rId43"/>
    <p:sldId id="261" r:id="rId44"/>
    <p:sldId id="262" r:id="rId45"/>
    <p:sldId id="263" r:id="rId46"/>
    <p:sldId id="264" r:id="rId47"/>
    <p:sldId id="278" r:id="rId48"/>
    <p:sldId id="265" r:id="rId49"/>
    <p:sldId id="266" r:id="rId50"/>
    <p:sldId id="267" r:id="rId51"/>
    <p:sldId id="268" r:id="rId52"/>
    <p:sldId id="269" r:id="rId53"/>
    <p:sldId id="277" r:id="rId54"/>
    <p:sldId id="271" r:id="rId55"/>
    <p:sldId id="272" r:id="rId56"/>
    <p:sldId id="297" r:id="rId57"/>
    <p:sldId id="275" r:id="rId58"/>
    <p:sldId id="273" r:id="rId59"/>
    <p:sldId id="274" r:id="rId60"/>
    <p:sldId id="270" r:id="rId61"/>
    <p:sldId id="282" r:id="rId62"/>
    <p:sldId id="284" r:id="rId63"/>
    <p:sldId id="283" r:id="rId64"/>
    <p:sldId id="296" r:id="rId65"/>
    <p:sldId id="287" r:id="rId66"/>
    <p:sldId id="288" r:id="rId67"/>
    <p:sldId id="289" r:id="rId68"/>
    <p:sldId id="293" r:id="rId69"/>
    <p:sldId id="291" r:id="rId70"/>
    <p:sldId id="292" r:id="rId71"/>
    <p:sldId id="294" r:id="rId72"/>
    <p:sldId id="290" r:id="rId73"/>
    <p:sldId id="276" r:id="rId74"/>
    <p:sldId id="295" r:id="rId75"/>
    <p:sldId id="281" r:id="rId7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4F0E6-55B2-46C7-8DDB-E10EF37A21EC}" type="datetimeFigureOut">
              <a:rPr lang="en-US" smtClean="0"/>
              <a:t>4/6/2018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B4730A-8CF4-4279-9C85-A04991383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073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B4730A-8CF4-4279-9C85-A04991383DA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90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38C5A-BA00-4260-A442-209F8085FE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1137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8E47C-91B8-4DD7-A98B-6041F8B686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6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DD076-4B22-414B-BCAF-4F0A9D84A9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564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B69D5-0E31-4529-9301-D21790A450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2415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4BA56-6D28-4FF3-BC23-8EC9A7D833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598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16F36-9641-4CBF-8584-827BF9056E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1362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2681C-7A65-4259-B3EA-7BB5EC84D6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2812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1EA63-C4AD-4670-9C33-6D5FDEA1DA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569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F8DF0-427D-4F0B-89F1-410041F0E1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9388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28E69-08D8-4FA0-8CD2-9F02CE4F4D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2137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DD136-936A-4F05-9EBA-63BB6C022F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6259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67F78CD-C6C0-4403-A4C4-C475538AAEA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1ghz.org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2514599"/>
          </a:xfrm>
        </p:spPr>
        <p:txBody>
          <a:bodyPr/>
          <a:lstStyle/>
          <a:p>
            <a:r>
              <a:rPr lang="en-US" sz="6000" b="1" dirty="0" smtClean="0"/>
              <a:t>Cheap &amp; Simple </a:t>
            </a:r>
            <a:br>
              <a:rPr lang="en-US" sz="6000" b="1" dirty="0" smtClean="0"/>
            </a:br>
            <a:r>
              <a:rPr lang="en-US" sz="6000" b="1" dirty="0" err="1" smtClean="0"/>
              <a:t>Transverters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i="1" dirty="0" smtClean="0"/>
              <a:t>New and Updates</a:t>
            </a:r>
            <a:endParaRPr lang="en-US" i="1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4267200"/>
            <a:ext cx="6400800" cy="1371600"/>
          </a:xfrm>
        </p:spPr>
        <p:txBody>
          <a:bodyPr/>
          <a:lstStyle/>
          <a:p>
            <a:r>
              <a:rPr lang="en-US" dirty="0" smtClean="0"/>
              <a:t>Paul Wade W1GHZ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58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 Multiplier PC board Mod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14600"/>
            <a:ext cx="9144000" cy="388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259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1296 </a:t>
            </a:r>
            <a:r>
              <a:rPr lang="en-US" dirty="0" err="1" smtClean="0"/>
              <a:t>Transverter</a:t>
            </a:r>
            <a:r>
              <a:rPr lang="en-US" dirty="0" smtClean="0"/>
              <a:t> Performance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Noise Figure ~ 8 dB</a:t>
            </a:r>
          </a:p>
          <a:p>
            <a:pPr lvl="1"/>
            <a:r>
              <a:rPr lang="en-US" dirty="0" smtClean="0"/>
              <a:t>Not enough gain</a:t>
            </a:r>
          </a:p>
          <a:p>
            <a:pPr lvl="1"/>
            <a:r>
              <a:rPr lang="en-US" dirty="0" smtClean="0"/>
              <a:t>Needs Preamp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Power output ~ +18 </a:t>
            </a:r>
            <a:r>
              <a:rPr lang="en-US" dirty="0" err="1" smtClean="0"/>
              <a:t>dBm</a:t>
            </a:r>
            <a:r>
              <a:rPr lang="en-US" dirty="0" smtClean="0"/>
              <a:t> at 1dB Comp.</a:t>
            </a:r>
          </a:p>
          <a:p>
            <a:pPr lvl="1"/>
            <a:r>
              <a:rPr lang="en-US" dirty="0" smtClean="0"/>
              <a:t>+20 </a:t>
            </a:r>
            <a:r>
              <a:rPr lang="en-US" dirty="0" err="1" smtClean="0"/>
              <a:t>dBm</a:t>
            </a:r>
            <a:r>
              <a:rPr lang="en-US" dirty="0" smtClean="0"/>
              <a:t> saturated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76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902 MHz </a:t>
            </a:r>
            <a:r>
              <a:rPr lang="en-US" dirty="0" err="1" smtClean="0"/>
              <a:t>Transverter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MMICs – </a:t>
            </a:r>
          </a:p>
          <a:p>
            <a:pPr lvl="1"/>
            <a:r>
              <a:rPr lang="en-US" dirty="0"/>
              <a:t>Higher gain and power</a:t>
            </a:r>
          </a:p>
          <a:p>
            <a:pPr lvl="1"/>
            <a:r>
              <a:rPr lang="en-US" dirty="0"/>
              <a:t>Lower Noise Figure</a:t>
            </a:r>
          </a:p>
          <a:p>
            <a:pPr lvl="1"/>
            <a:r>
              <a:rPr lang="en-US" dirty="0"/>
              <a:t>New footprint – SOT-89 package</a:t>
            </a:r>
          </a:p>
          <a:p>
            <a:r>
              <a:rPr lang="en-US" dirty="0"/>
              <a:t>Power splitter – </a:t>
            </a:r>
            <a:r>
              <a:rPr lang="en-US" dirty="0" err="1"/>
              <a:t>Minicircuits</a:t>
            </a:r>
            <a:endParaRPr lang="en-US" dirty="0"/>
          </a:p>
          <a:p>
            <a:r>
              <a:rPr lang="en-US" dirty="0" err="1" smtClean="0"/>
              <a:t>Soldermask</a:t>
            </a:r>
            <a:endParaRPr lang="en-US" dirty="0" smtClean="0"/>
          </a:p>
          <a:p>
            <a:pPr lvl="1"/>
            <a:r>
              <a:rPr lang="en-US" dirty="0" smtClean="0"/>
              <a:t>Easier soldering</a:t>
            </a:r>
          </a:p>
          <a:p>
            <a:pPr lvl="1"/>
            <a:r>
              <a:rPr lang="en-US" dirty="0" smtClean="0"/>
              <a:t>Protect printed hairpin filter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76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 Board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13204"/>
            <a:ext cx="8279821" cy="5544796"/>
          </a:xfrm>
        </p:spPr>
      </p:pic>
    </p:spTree>
    <p:extLst>
      <p:ext uri="{BB962C8B-B14F-4D97-AF65-F5344CB8AC3E}">
        <p14:creationId xmlns:p14="http://schemas.microsoft.com/office/powerpoint/2010/main" val="61109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TX MMICs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510409"/>
            <a:ext cx="4247767" cy="5347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73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RX MMIC and Splitter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4" y="1754736"/>
            <a:ext cx="9026239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99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Printed Filter with </a:t>
            </a:r>
            <a:r>
              <a:rPr lang="en-US" dirty="0" err="1" smtClean="0"/>
              <a:t>Soldermask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15205"/>
            <a:ext cx="9144000" cy="5242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902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Noise Figure ~ 4 dB</a:t>
            </a:r>
          </a:p>
          <a:p>
            <a:pPr lvl="1"/>
            <a:r>
              <a:rPr lang="en-US" dirty="0" smtClean="0"/>
              <a:t>(Lower filter loss than 1296 </a:t>
            </a:r>
            <a:r>
              <a:rPr lang="en-US" dirty="0" err="1" smtClean="0"/>
              <a:t>Transverter</a:t>
            </a:r>
            <a:r>
              <a:rPr lang="en-US" dirty="0" smtClean="0"/>
              <a:t>)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Power Output +18 </a:t>
            </a:r>
            <a:r>
              <a:rPr lang="en-US" dirty="0" err="1" smtClean="0"/>
              <a:t>dBm</a:t>
            </a:r>
            <a:r>
              <a:rPr lang="en-US" dirty="0" smtClean="0"/>
              <a:t> at 1 dB comp</a:t>
            </a:r>
          </a:p>
          <a:p>
            <a:pPr lvl="1"/>
            <a:r>
              <a:rPr lang="en-US" dirty="0" smtClean="0"/>
              <a:t>+ 20 </a:t>
            </a:r>
            <a:r>
              <a:rPr lang="en-US" dirty="0" err="1" smtClean="0"/>
              <a:t>dBm</a:t>
            </a:r>
            <a:r>
              <a:rPr lang="en-US" dirty="0" smtClean="0"/>
              <a:t> saturated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06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1296 MHz Next Revision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RX second stage</a:t>
            </a:r>
          </a:p>
          <a:p>
            <a:pPr lvl="1"/>
            <a:r>
              <a:rPr lang="en-US" dirty="0" smtClean="0"/>
              <a:t>No space on board</a:t>
            </a:r>
          </a:p>
          <a:p>
            <a:r>
              <a:rPr lang="en-US" dirty="0" err="1" smtClean="0"/>
              <a:t>Minicircuits</a:t>
            </a:r>
            <a:r>
              <a:rPr lang="en-US" dirty="0" smtClean="0"/>
              <a:t> VNA-25 </a:t>
            </a:r>
          </a:p>
          <a:p>
            <a:pPr lvl="1"/>
            <a:r>
              <a:rPr lang="en-US" dirty="0" smtClean="0"/>
              <a:t>Separate voltage pin, no bias network</a:t>
            </a:r>
          </a:p>
          <a:p>
            <a:pPr lvl="1"/>
            <a:r>
              <a:rPr lang="en-US" dirty="0" smtClean="0"/>
              <a:t>High reverse isolation</a:t>
            </a:r>
          </a:p>
          <a:p>
            <a:r>
              <a:rPr lang="en-US" dirty="0" err="1" smtClean="0"/>
              <a:t>Soldermask</a:t>
            </a:r>
            <a:r>
              <a:rPr lang="en-US" dirty="0" smtClean="0"/>
              <a:t> – easier </a:t>
            </a:r>
            <a:r>
              <a:rPr lang="en-US" dirty="0" err="1" smtClean="0"/>
              <a:t>assy</a:t>
            </a:r>
            <a:r>
              <a:rPr lang="en-US" dirty="0" smtClean="0"/>
              <a:t>, protect filter</a:t>
            </a:r>
          </a:p>
          <a:p>
            <a:endParaRPr lang="en-US" dirty="0"/>
          </a:p>
          <a:p>
            <a:r>
              <a:rPr lang="en-US" dirty="0" smtClean="0"/>
              <a:t>Noise Figure now ~ 1.3 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22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39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Cheap &amp; Simple </a:t>
            </a:r>
            <a:r>
              <a:rPr lang="en-US" dirty="0" err="1" smtClean="0"/>
              <a:t>Transverters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2304-3456 </a:t>
            </a:r>
            <a:r>
              <a:rPr lang="en-US" dirty="0" err="1" smtClean="0"/>
              <a:t>Transverter</a:t>
            </a:r>
            <a:r>
              <a:rPr lang="en-US" dirty="0" smtClean="0"/>
              <a:t> Update</a:t>
            </a:r>
          </a:p>
          <a:p>
            <a:r>
              <a:rPr lang="en-US" dirty="0" smtClean="0"/>
              <a:t>1296 </a:t>
            </a:r>
            <a:r>
              <a:rPr lang="en-US" dirty="0" err="1" smtClean="0"/>
              <a:t>Transverter</a:t>
            </a:r>
            <a:r>
              <a:rPr lang="en-US" dirty="0" smtClean="0"/>
              <a:t> Update</a:t>
            </a:r>
          </a:p>
          <a:p>
            <a:r>
              <a:rPr lang="en-US" dirty="0" smtClean="0"/>
              <a:t>902 </a:t>
            </a:r>
            <a:r>
              <a:rPr lang="en-US" dirty="0" err="1" smtClean="0"/>
              <a:t>Transverter</a:t>
            </a:r>
            <a:r>
              <a:rPr lang="en-US" dirty="0" smtClean="0"/>
              <a:t> Update</a:t>
            </a:r>
          </a:p>
          <a:p>
            <a:r>
              <a:rPr lang="en-US" dirty="0" smtClean="0"/>
              <a:t>Universal MMIC Preamp</a:t>
            </a:r>
          </a:p>
          <a:p>
            <a:r>
              <a:rPr lang="en-US" dirty="0"/>
              <a:t>432 </a:t>
            </a:r>
            <a:r>
              <a:rPr lang="en-US" dirty="0" err="1"/>
              <a:t>Transverter</a:t>
            </a:r>
            <a:r>
              <a:rPr lang="en-US" dirty="0"/>
              <a:t> – </a:t>
            </a:r>
            <a:r>
              <a:rPr lang="en-US" dirty="0" smtClean="0"/>
              <a:t>NEW</a:t>
            </a:r>
          </a:p>
          <a:p>
            <a:r>
              <a:rPr lang="en-US" b="1" dirty="0" smtClean="0"/>
              <a:t>Smart</a:t>
            </a:r>
            <a:r>
              <a:rPr lang="en-US" dirty="0" smtClean="0"/>
              <a:t> &amp; </a:t>
            </a:r>
            <a:r>
              <a:rPr lang="en-US" i="1" dirty="0" smtClean="0"/>
              <a:t>Fool-Resistant</a:t>
            </a:r>
            <a:r>
              <a:rPr lang="en-US" dirty="0" smtClean="0"/>
              <a:t> Conditional Sequencer – Mark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45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Universal MMIC Preamp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82000" cy="4525963"/>
          </a:xfrm>
        </p:spPr>
        <p:txBody>
          <a:bodyPr/>
          <a:lstStyle/>
          <a:p>
            <a:r>
              <a:rPr lang="en-US" dirty="0" smtClean="0"/>
              <a:t>Low NF MMICs with no tuning</a:t>
            </a:r>
          </a:p>
          <a:p>
            <a:r>
              <a:rPr lang="en-US" dirty="0" smtClean="0"/>
              <a:t>PGA-103 – SOT-89 package, &lt; 1 dB NF</a:t>
            </a:r>
          </a:p>
          <a:p>
            <a:r>
              <a:rPr lang="en-US" dirty="0" smtClean="0"/>
              <a:t>PSA4-5043 – SOT-343 package, &lt; 1dB NF</a:t>
            </a:r>
          </a:p>
          <a:p>
            <a:r>
              <a:rPr lang="en-US" dirty="0" smtClean="0"/>
              <a:t>PHA-1H -- &lt; 2 dB NF, +40 </a:t>
            </a:r>
            <a:r>
              <a:rPr lang="en-US" dirty="0" err="1" smtClean="0"/>
              <a:t>dBm</a:t>
            </a:r>
            <a:r>
              <a:rPr lang="en-US" dirty="0" smtClean="0"/>
              <a:t> IP3</a:t>
            </a:r>
          </a:p>
          <a:p>
            <a:endParaRPr lang="en-US" dirty="0"/>
          </a:p>
          <a:p>
            <a:r>
              <a:rPr lang="en-US" dirty="0" smtClean="0"/>
              <a:t>3 to 5 volt operation – no resistor needed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39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Schematic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00"/>
            <a:ext cx="9144000" cy="478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36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Old Preamp – </a:t>
            </a:r>
            <a:r>
              <a:rPr lang="en-US" dirty="0" err="1" smtClean="0"/>
              <a:t>Altoids</a:t>
            </a:r>
            <a:r>
              <a:rPr lang="en-US" dirty="0" smtClean="0"/>
              <a:t> tin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88731"/>
            <a:ext cx="8610600" cy="556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0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/>
          <a:lstStyle/>
          <a:p>
            <a:r>
              <a:rPr lang="en-US" dirty="0" smtClean="0"/>
              <a:t>Universal Preamp </a:t>
            </a:r>
            <a:br>
              <a:rPr lang="en-US" dirty="0" smtClean="0"/>
            </a:br>
            <a:r>
              <a:rPr lang="en-US" dirty="0" smtClean="0"/>
              <a:t> any MMIC package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80581"/>
            <a:ext cx="9144000" cy="16968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6700" y="4572000"/>
            <a:ext cx="861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PC pattern       SOT-343          SOT-89           Micro-X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3422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Easy Assembly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9800"/>
            <a:ext cx="9144000" cy="410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4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Fits in Pomona Box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057400"/>
            <a:ext cx="9144000" cy="479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432 MHz </a:t>
            </a:r>
            <a:r>
              <a:rPr lang="en-US" dirty="0" err="1" smtClean="0"/>
              <a:t>Transverter</a:t>
            </a:r>
            <a:r>
              <a:rPr lang="en-US" dirty="0" smtClean="0"/>
              <a:t> for SDR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IF for higher Microwaves</a:t>
            </a:r>
          </a:p>
          <a:p>
            <a:r>
              <a:rPr lang="en-US" dirty="0" smtClean="0"/>
              <a:t>Find signals in contests</a:t>
            </a:r>
          </a:p>
          <a:p>
            <a:r>
              <a:rPr lang="en-US" dirty="0" smtClean="0"/>
              <a:t>Higher dynamic range</a:t>
            </a:r>
          </a:p>
          <a:p>
            <a:endParaRPr lang="en-US" dirty="0"/>
          </a:p>
          <a:p>
            <a:r>
              <a:rPr lang="en-US" i="1" dirty="0" smtClean="0"/>
              <a:t>And my 432 Transceiver died before January contest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705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Printed </a:t>
            </a:r>
            <a:r>
              <a:rPr lang="en-US" dirty="0" err="1" smtClean="0"/>
              <a:t>Combline</a:t>
            </a:r>
            <a:r>
              <a:rPr lang="en-US" dirty="0" smtClean="0"/>
              <a:t> Filter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07" y="1600200"/>
            <a:ext cx="8185186" cy="489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80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Component Tolerance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4440"/>
            <a:ext cx="9144000" cy="56235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0" y="5029200"/>
            <a:ext cx="3429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</a:rPr>
              <a:t>5% Tolerance is </a:t>
            </a:r>
          </a:p>
          <a:p>
            <a:r>
              <a:rPr lang="en-US" sz="3200" b="1" dirty="0" smtClean="0">
                <a:solidFill>
                  <a:srgbClr val="7030A0"/>
                </a:solidFill>
              </a:rPr>
              <a:t>never right on</a:t>
            </a:r>
            <a:endParaRPr lang="en-US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06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432 </a:t>
            </a:r>
            <a:r>
              <a:rPr lang="en-US" dirty="0" err="1" smtClean="0"/>
              <a:t>Transverter</a:t>
            </a:r>
            <a:r>
              <a:rPr lang="en-US" dirty="0" smtClean="0"/>
              <a:t> – 3 Filters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98" y="1371600"/>
            <a:ext cx="8118803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6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dirty="0" smtClean="0"/>
              <a:t>2304-3456 MHz </a:t>
            </a:r>
            <a:r>
              <a:rPr lang="en-US" sz="3600" dirty="0" err="1" smtClean="0"/>
              <a:t>Transverter</a:t>
            </a:r>
            <a:r>
              <a:rPr lang="en-US" sz="3600" dirty="0" smtClean="0"/>
              <a:t> Update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2209800"/>
          </a:xfrm>
        </p:spPr>
        <p:txBody>
          <a:bodyPr/>
          <a:lstStyle/>
          <a:p>
            <a:r>
              <a:rPr lang="en-US" dirty="0" smtClean="0"/>
              <a:t>New MMICs – </a:t>
            </a:r>
          </a:p>
          <a:p>
            <a:pPr lvl="1"/>
            <a:r>
              <a:rPr lang="en-US" dirty="0"/>
              <a:t>H</a:t>
            </a:r>
            <a:r>
              <a:rPr lang="en-US" dirty="0" smtClean="0"/>
              <a:t>igher gain and power</a:t>
            </a:r>
          </a:p>
          <a:p>
            <a:pPr lvl="1"/>
            <a:r>
              <a:rPr lang="en-US" dirty="0" smtClean="0"/>
              <a:t>Lower Noise Figure</a:t>
            </a:r>
          </a:p>
          <a:p>
            <a:pPr lvl="1"/>
            <a:r>
              <a:rPr lang="en-US" dirty="0" smtClean="0"/>
              <a:t>New footprint – SOT-89 package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071501"/>
            <a:ext cx="4975561" cy="377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87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432 </a:t>
            </a:r>
            <a:r>
              <a:rPr lang="en-US" dirty="0" err="1" smtClean="0"/>
              <a:t>Transverter</a:t>
            </a:r>
            <a:r>
              <a:rPr lang="en-US" dirty="0" smtClean="0"/>
              <a:t> Schematic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8800"/>
            <a:ext cx="9144000" cy="483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5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 choices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MMIC choices</a:t>
            </a:r>
          </a:p>
          <a:p>
            <a:pPr lvl="1"/>
            <a:r>
              <a:rPr lang="en-US" dirty="0" smtClean="0"/>
              <a:t>2 TX stages, 2 RX stages</a:t>
            </a:r>
          </a:p>
          <a:p>
            <a:pPr lvl="1"/>
            <a:r>
              <a:rPr lang="en-US" dirty="0" smtClean="0"/>
              <a:t>Comb filter between stages - stability</a:t>
            </a:r>
          </a:p>
          <a:p>
            <a:pPr lvl="1"/>
            <a:r>
              <a:rPr lang="en-US" dirty="0" smtClean="0"/>
              <a:t>Universal MMIC Footprint for RX front end</a:t>
            </a:r>
          </a:p>
          <a:p>
            <a:pPr lvl="1"/>
            <a:r>
              <a:rPr lang="en-US" dirty="0" smtClean="0"/>
              <a:t>LO amplifier</a:t>
            </a:r>
          </a:p>
          <a:p>
            <a:r>
              <a:rPr lang="en-US" dirty="0" err="1" smtClean="0"/>
              <a:t>Minicircuits</a:t>
            </a:r>
            <a:r>
              <a:rPr lang="en-US" dirty="0" smtClean="0"/>
              <a:t> Mixer</a:t>
            </a:r>
          </a:p>
          <a:p>
            <a:pPr lvl="1"/>
            <a:r>
              <a:rPr lang="en-US" dirty="0" smtClean="0"/>
              <a:t>High-level +17 </a:t>
            </a:r>
            <a:r>
              <a:rPr lang="en-US" dirty="0" err="1" smtClean="0"/>
              <a:t>dBm</a:t>
            </a:r>
            <a:r>
              <a:rPr lang="en-US" dirty="0" smtClean="0"/>
              <a:t> for high IP3</a:t>
            </a:r>
          </a:p>
          <a:p>
            <a:pPr lvl="1"/>
            <a:r>
              <a:rPr lang="en-US" dirty="0" smtClean="0"/>
              <a:t>Standard +7 </a:t>
            </a:r>
            <a:r>
              <a:rPr lang="en-US" dirty="0" err="1" smtClean="0"/>
              <a:t>dBm</a:t>
            </a:r>
            <a:r>
              <a:rPr lang="en-US" dirty="0" smtClean="0"/>
              <a:t> for lower LO power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4449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Noise Figure under 1 dB</a:t>
            </a:r>
          </a:p>
          <a:p>
            <a:r>
              <a:rPr lang="en-US" dirty="0" smtClean="0"/>
              <a:t>Power output &gt; +20 </a:t>
            </a:r>
            <a:r>
              <a:rPr lang="en-US" dirty="0" err="1" smtClean="0"/>
              <a:t>dBm</a:t>
            </a:r>
            <a:r>
              <a:rPr lang="en-US" dirty="0" smtClean="0"/>
              <a:t> at 1dB comp.</a:t>
            </a:r>
          </a:p>
          <a:p>
            <a:r>
              <a:rPr lang="en-US" dirty="0" smtClean="0"/>
              <a:t>Drive Mitsubishi module for more power</a:t>
            </a:r>
          </a:p>
          <a:p>
            <a:r>
              <a:rPr lang="en-US" dirty="0" smtClean="0"/>
              <a:t>RA30H4047M1 – 25 watts</a:t>
            </a:r>
            <a:endParaRPr lang="en-US" dirty="0"/>
          </a:p>
          <a:p>
            <a:r>
              <a:rPr lang="en-US" dirty="0" smtClean="0"/>
              <a:t>RA07H4047M – 7 watts</a:t>
            </a:r>
          </a:p>
          <a:p>
            <a:pPr lvl="1"/>
            <a:r>
              <a:rPr lang="en-US" dirty="0" smtClean="0"/>
              <a:t>Enough for Solid-state PA</a:t>
            </a:r>
          </a:p>
          <a:p>
            <a:pPr lvl="1"/>
            <a:r>
              <a:rPr lang="en-US" dirty="0" smtClean="0"/>
              <a:t>400 watt </a:t>
            </a:r>
            <a:r>
              <a:rPr lang="en-US" dirty="0" err="1" smtClean="0"/>
              <a:t>ebay</a:t>
            </a:r>
            <a:r>
              <a:rPr lang="en-US" dirty="0" smtClean="0"/>
              <a:t> Amp &lt; $100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11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Prototype in Tin Box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377232"/>
            <a:ext cx="6106458" cy="548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1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84517" y="152400"/>
            <a:ext cx="8229600" cy="1143000"/>
          </a:xfrm>
        </p:spPr>
        <p:txBody>
          <a:bodyPr/>
          <a:lstStyle/>
          <a:p>
            <a:r>
              <a:rPr lang="en-US" dirty="0" smtClean="0"/>
              <a:t>W1FKF Version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9200"/>
            <a:ext cx="7979434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4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62000"/>
            <a:ext cx="7772400" cy="2838450"/>
          </a:xfrm>
        </p:spPr>
        <p:txBody>
          <a:bodyPr/>
          <a:lstStyle/>
          <a:p>
            <a:r>
              <a:rPr lang="en-US" altLang="en-US" sz="5400" dirty="0" smtClean="0"/>
              <a:t>A Smart </a:t>
            </a:r>
            <a:r>
              <a:rPr lang="en-US" altLang="en-US" sz="5400" dirty="0"/>
              <a:t/>
            </a:r>
            <a:br>
              <a:rPr lang="en-US" altLang="en-US" sz="5400" dirty="0"/>
            </a:br>
            <a:r>
              <a:rPr lang="en-US" altLang="en-US" sz="5400" dirty="0" smtClean="0"/>
              <a:t>and </a:t>
            </a:r>
            <a:r>
              <a:rPr lang="en-US" altLang="en-US" sz="5400" i="1" dirty="0" smtClean="0"/>
              <a:t>Fool-Resistant</a:t>
            </a:r>
            <a:r>
              <a:rPr lang="en-US" altLang="en-US" sz="5400" i="1" dirty="0"/>
              <a:t/>
            </a:r>
            <a:br>
              <a:rPr lang="en-US" altLang="en-US" sz="5400" i="1" dirty="0"/>
            </a:br>
            <a:r>
              <a:rPr lang="en-US" altLang="en-US" sz="5400" dirty="0"/>
              <a:t>Conditional </a:t>
            </a:r>
            <a:r>
              <a:rPr lang="en-US" altLang="en-US" sz="5400" dirty="0" smtClean="0"/>
              <a:t>Sequencer</a:t>
            </a:r>
            <a:endParaRPr lang="en-US" altLang="en-US" sz="54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3400"/>
            <a:ext cx="6400800" cy="1524000"/>
          </a:xfrm>
        </p:spPr>
        <p:txBody>
          <a:bodyPr/>
          <a:lstStyle/>
          <a:p>
            <a:r>
              <a:rPr lang="en-US" altLang="en-US" dirty="0"/>
              <a:t>Paul Wade </a:t>
            </a:r>
          </a:p>
          <a:p>
            <a:r>
              <a:rPr lang="en-US" altLang="en-US" dirty="0"/>
              <a:t>W1GHZ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Why a Sequencer?	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 dirty="0"/>
              <a:t>Protect Preamp</a:t>
            </a:r>
          </a:p>
          <a:p>
            <a:r>
              <a:rPr lang="en-US" altLang="en-US" sz="3600" dirty="0"/>
              <a:t>Protect Coax Relay</a:t>
            </a:r>
          </a:p>
          <a:p>
            <a:r>
              <a:rPr lang="en-US" altLang="en-US" sz="3600" dirty="0"/>
              <a:t>Protect Power </a:t>
            </a:r>
            <a:r>
              <a:rPr lang="en-US" altLang="en-US" sz="3600" dirty="0" smtClean="0"/>
              <a:t>Amp</a:t>
            </a:r>
          </a:p>
          <a:p>
            <a:endParaRPr lang="en-US" altLang="en-US" sz="3600" dirty="0"/>
          </a:p>
          <a:p>
            <a:r>
              <a:rPr lang="en-US" altLang="en-US" sz="3600" dirty="0" smtClean="0"/>
              <a:t>Often includes IF interface</a:t>
            </a:r>
          </a:p>
          <a:p>
            <a:pPr lvl="1"/>
            <a:r>
              <a:rPr lang="en-US" altLang="en-US" dirty="0" smtClean="0"/>
              <a:t>Reduce IF Transceiver power</a:t>
            </a: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 4 Sequencer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Still trying to design a Fool-Proof Sequencer</a:t>
            </a:r>
          </a:p>
          <a:p>
            <a:r>
              <a:rPr lang="en-US" dirty="0" smtClean="0"/>
              <a:t>For 20 years</a:t>
            </a:r>
          </a:p>
          <a:p>
            <a:r>
              <a:rPr lang="en-US" dirty="0" smtClean="0"/>
              <a:t>And still make it cheap and easy to build </a:t>
            </a:r>
            <a:r>
              <a:rPr lang="en-US" dirty="0"/>
              <a:t> </a:t>
            </a:r>
            <a:r>
              <a:rPr lang="en-US" dirty="0" smtClean="0"/>
              <a:t> ( one in each </a:t>
            </a:r>
            <a:r>
              <a:rPr lang="en-US" dirty="0" err="1" smtClean="0"/>
              <a:t>transverter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89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Coax Relay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5638800" y="1600200"/>
            <a:ext cx="3505200" cy="4525963"/>
          </a:xfrm>
        </p:spPr>
        <p:txBody>
          <a:bodyPr/>
          <a:lstStyle/>
          <a:p>
            <a:r>
              <a:rPr lang="en-US" altLang="en-US" b="1" dirty="0"/>
              <a:t>ON</a:t>
            </a:r>
          </a:p>
          <a:p>
            <a:pPr lvl="1"/>
            <a:r>
              <a:rPr lang="en-US" altLang="en-US" dirty="0"/>
              <a:t>High Power</a:t>
            </a:r>
          </a:p>
          <a:p>
            <a:pPr lvl="1"/>
            <a:r>
              <a:rPr lang="en-US" altLang="en-US" dirty="0"/>
              <a:t>High </a:t>
            </a:r>
            <a:r>
              <a:rPr lang="en-US" altLang="en-US" dirty="0" smtClean="0"/>
              <a:t>Isolation</a:t>
            </a:r>
          </a:p>
          <a:p>
            <a:pPr lvl="1"/>
            <a:endParaRPr lang="en-US" altLang="en-US" dirty="0"/>
          </a:p>
          <a:p>
            <a:r>
              <a:rPr lang="en-US" altLang="en-US" b="1" dirty="0"/>
              <a:t>SWITCHING</a:t>
            </a:r>
          </a:p>
          <a:p>
            <a:pPr lvl="1"/>
            <a:r>
              <a:rPr lang="en-US" altLang="en-US" dirty="0"/>
              <a:t>Low Power</a:t>
            </a:r>
          </a:p>
          <a:p>
            <a:pPr lvl="1"/>
            <a:r>
              <a:rPr lang="en-US" altLang="en-US" dirty="0"/>
              <a:t>Low Isolation</a:t>
            </a:r>
          </a:p>
          <a:p>
            <a:pPr lvl="1"/>
            <a:r>
              <a:rPr lang="en-US" altLang="en-US" dirty="0"/>
              <a:t>Easily damaged</a:t>
            </a:r>
          </a:p>
          <a:p>
            <a:endParaRPr lang="en-US" altLang="en-US" dirty="0"/>
          </a:p>
        </p:txBody>
      </p:sp>
      <p:pic>
        <p:nvPicPr>
          <p:cNvPr id="5128" name="Picture 8" descr="coax_switch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400"/>
            <a:ext cx="5715000" cy="456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altLang="en-US"/>
              <a:t>Waveguide Switches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High Power and Isolation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 </a:t>
            </a:r>
            <a:r>
              <a:rPr lang="en-US" altLang="en-US" dirty="0" smtClean="0"/>
              <a:t>but </a:t>
            </a:r>
            <a:r>
              <a:rPr lang="en-US" altLang="en-US" b="1" i="1" dirty="0" smtClean="0"/>
              <a:t>NOT</a:t>
            </a:r>
            <a:r>
              <a:rPr lang="en-US" altLang="en-US" dirty="0" smtClean="0"/>
              <a:t> </a:t>
            </a:r>
            <a:r>
              <a:rPr lang="en-US" altLang="en-US" dirty="0"/>
              <a:t>while switching</a:t>
            </a:r>
          </a:p>
        </p:txBody>
      </p:sp>
      <p:pic>
        <p:nvPicPr>
          <p:cNvPr id="47109" name="Picture 5" descr="WG_switch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022475"/>
            <a:ext cx="6934200" cy="483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2304 </a:t>
            </a:r>
            <a:r>
              <a:rPr lang="en-US" dirty="0" err="1" smtClean="0"/>
              <a:t>Transverter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56" y="1447800"/>
            <a:ext cx="6941867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49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1706562"/>
          </a:xfrm>
        </p:spPr>
        <p:txBody>
          <a:bodyPr/>
          <a:lstStyle/>
          <a:p>
            <a:r>
              <a:rPr lang="en-US" altLang="en-US" sz="5400"/>
              <a:t>Why Fool-Resistant?</a:t>
            </a:r>
            <a:br>
              <a:rPr lang="en-US" altLang="en-US" sz="5400"/>
            </a:br>
            <a:r>
              <a:rPr lang="en-US" altLang="en-US" sz="5400" i="1">
                <a:solidFill>
                  <a:srgbClr val="FF99CC"/>
                </a:solidFill>
              </a:rPr>
              <a:t>Why not Fool-Proof?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32038"/>
            <a:ext cx="8229600" cy="36877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4400"/>
              <a:t>Because there is always a bigger fool!</a:t>
            </a:r>
          </a:p>
          <a:p>
            <a:pPr>
              <a:lnSpc>
                <a:spcPct val="90000"/>
              </a:lnSpc>
            </a:pPr>
            <a:endParaRPr lang="en-US" altLang="en-US" sz="4400"/>
          </a:p>
          <a:p>
            <a:pPr>
              <a:lnSpc>
                <a:spcPct val="90000"/>
              </a:lnSpc>
            </a:pPr>
            <a:r>
              <a:rPr lang="en-US" altLang="en-US" sz="4400"/>
              <a:t>Only a fool wouldn’t use a sequencer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Transverter</a:t>
            </a:r>
            <a:r>
              <a:rPr lang="en-US" dirty="0" smtClean="0"/>
              <a:t> </a:t>
            </a:r>
            <a:r>
              <a:rPr lang="en-US" i="1" dirty="0" smtClean="0"/>
              <a:t>sans Smoke</a:t>
            </a:r>
            <a:endParaRPr lang="en-US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77941"/>
            <a:ext cx="8001000" cy="526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22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Basic Sequencer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4000" dirty="0"/>
              <a:t>Detect PTT</a:t>
            </a:r>
          </a:p>
          <a:p>
            <a:r>
              <a:rPr lang="en-US" altLang="en-US" sz="4000" dirty="0"/>
              <a:t>Switch Coax Relay</a:t>
            </a:r>
          </a:p>
          <a:p>
            <a:r>
              <a:rPr lang="en-US" altLang="en-US" sz="4000" dirty="0"/>
              <a:t>Turn on Power Amp</a:t>
            </a:r>
          </a:p>
          <a:p>
            <a:endParaRPr lang="en-US" altLang="en-US" sz="4000" dirty="0"/>
          </a:p>
          <a:p>
            <a:r>
              <a:rPr lang="en-US" altLang="en-US" sz="4000" dirty="0"/>
              <a:t>Just time </a:t>
            </a:r>
            <a:r>
              <a:rPr lang="en-US" altLang="en-US" sz="4000" dirty="0" smtClean="0"/>
              <a:t>delays – </a:t>
            </a:r>
            <a:r>
              <a:rPr lang="en-US" altLang="en-US" sz="4000" i="1" dirty="0" smtClean="0"/>
              <a:t>like clockw</a:t>
            </a:r>
            <a:r>
              <a:rPr lang="en-US" altLang="en-US" i="1" dirty="0" smtClean="0"/>
              <a:t>ork</a:t>
            </a:r>
          </a:p>
          <a:p>
            <a:pPr lvl="1"/>
            <a:r>
              <a:rPr lang="en-US" altLang="en-US" i="1" dirty="0" smtClean="0"/>
              <a:t>Ready or not</a:t>
            </a:r>
            <a:endParaRPr lang="en-US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Fool-Resistant Sequencer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Detect PTT </a:t>
            </a:r>
            <a:r>
              <a:rPr lang="en-US" altLang="en-US" dirty="0">
                <a:solidFill>
                  <a:srgbClr val="FF99CC"/>
                </a:solidFill>
              </a:rPr>
              <a:t>or sense RF</a:t>
            </a:r>
          </a:p>
          <a:p>
            <a:r>
              <a:rPr lang="en-US" altLang="en-US" dirty="0"/>
              <a:t>Inhibit Transmit – dump IF power</a:t>
            </a:r>
          </a:p>
          <a:p>
            <a:r>
              <a:rPr lang="en-US" altLang="en-US" dirty="0"/>
              <a:t>Disable RX</a:t>
            </a:r>
          </a:p>
          <a:p>
            <a:r>
              <a:rPr lang="en-US" altLang="en-US" dirty="0"/>
              <a:t>Switch TR </a:t>
            </a:r>
            <a:r>
              <a:rPr lang="en-US" altLang="en-US" dirty="0" smtClean="0"/>
              <a:t>relay</a:t>
            </a:r>
          </a:p>
          <a:p>
            <a:pPr lvl="1"/>
            <a:r>
              <a:rPr lang="en-US" altLang="en-US" dirty="0" smtClean="0">
                <a:solidFill>
                  <a:srgbClr val="FF99CC"/>
                </a:solidFill>
              </a:rPr>
              <a:t>Check AUX contacts</a:t>
            </a:r>
            <a:endParaRPr lang="en-US" altLang="en-US" dirty="0">
              <a:solidFill>
                <a:srgbClr val="FF99CC"/>
              </a:solidFill>
            </a:endParaRPr>
          </a:p>
          <a:p>
            <a:r>
              <a:rPr lang="en-US" altLang="en-US" dirty="0"/>
              <a:t>Power to </a:t>
            </a:r>
            <a:r>
              <a:rPr lang="en-US" altLang="en-US" dirty="0" smtClean="0"/>
              <a:t>PA</a:t>
            </a:r>
          </a:p>
          <a:p>
            <a:pPr lvl="1"/>
            <a:r>
              <a:rPr lang="en-US" altLang="en-US" dirty="0" smtClean="0">
                <a:solidFill>
                  <a:srgbClr val="FF99CC"/>
                </a:solidFill>
              </a:rPr>
              <a:t>Check for PA ready</a:t>
            </a:r>
            <a:endParaRPr lang="en-US" altLang="en-US" dirty="0">
              <a:solidFill>
                <a:srgbClr val="FF99CC"/>
              </a:solidFill>
            </a:endParaRPr>
          </a:p>
          <a:p>
            <a:r>
              <a:rPr lang="en-US" altLang="en-US" dirty="0"/>
              <a:t>Enable </a:t>
            </a:r>
            <a:r>
              <a:rPr lang="en-US" altLang="en-US" dirty="0" smtClean="0"/>
              <a:t>Transmit</a:t>
            </a: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Conditional Sequencer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Not just time </a:t>
            </a:r>
            <a:r>
              <a:rPr lang="en-US" altLang="en-US" dirty="0" smtClean="0"/>
              <a:t>delay clockwork</a:t>
            </a:r>
            <a:endParaRPr lang="en-US" altLang="en-US" dirty="0"/>
          </a:p>
          <a:p>
            <a:r>
              <a:rPr lang="en-US" altLang="en-US" dirty="0"/>
              <a:t>Conditions before next state</a:t>
            </a:r>
          </a:p>
          <a:p>
            <a:pPr lvl="1"/>
            <a:r>
              <a:rPr lang="en-US" altLang="en-US" dirty="0"/>
              <a:t>TR relay external contacts</a:t>
            </a:r>
          </a:p>
          <a:p>
            <a:pPr lvl="1"/>
            <a:r>
              <a:rPr lang="en-US" altLang="en-US" dirty="0"/>
              <a:t>Power Amplifier Ready</a:t>
            </a:r>
          </a:p>
          <a:p>
            <a:pPr lvl="1"/>
            <a:r>
              <a:rPr lang="en-US" altLang="en-US" dirty="0"/>
              <a:t>A</a:t>
            </a:r>
            <a:r>
              <a:rPr lang="en-US" altLang="en-US" dirty="0" smtClean="0"/>
              <a:t>dditional </a:t>
            </a:r>
            <a:r>
              <a:rPr lang="en-US" altLang="en-US" dirty="0"/>
              <a:t>conditions </a:t>
            </a:r>
            <a:r>
              <a:rPr lang="en-US" altLang="en-US" dirty="0" smtClean="0"/>
              <a:t>as needed</a:t>
            </a:r>
          </a:p>
          <a:p>
            <a:pPr lvl="1"/>
            <a:endParaRPr lang="en-US" altLang="en-US" dirty="0"/>
          </a:p>
          <a:p>
            <a:r>
              <a:rPr lang="en-US" altLang="en-US" dirty="0" smtClean="0"/>
              <a:t>Graceful exit if PTT dropped</a:t>
            </a: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Sequencer Timing</a:t>
            </a:r>
          </a:p>
        </p:txBody>
      </p:sp>
      <p:pic>
        <p:nvPicPr>
          <p:cNvPr id="20485" name="Picture 5" descr="Timing_bl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8610600" cy="490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Original Fool-Resistant Sequencer (1997)</a:t>
            </a:r>
          </a:p>
        </p:txBody>
      </p:sp>
      <p:pic>
        <p:nvPicPr>
          <p:cNvPr id="21508" name="Picture 4" descr="seq_mk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31950"/>
            <a:ext cx="7378700" cy="522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Replaced W1VT </a:t>
            </a:r>
            <a:r>
              <a:rPr lang="en-US" altLang="en-US" dirty="0" smtClean="0"/>
              <a:t>IF Interface</a:t>
            </a:r>
            <a:endParaRPr lang="en-US" altLang="en-US" dirty="0"/>
          </a:p>
        </p:txBody>
      </p:sp>
      <p:pic>
        <p:nvPicPr>
          <p:cNvPr id="43013" name="Picture 5" descr="seq_W1V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35088"/>
            <a:ext cx="7391400" cy="552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Original Fool-Resistant Sequencer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Lessons</a:t>
            </a:r>
          </a:p>
          <a:p>
            <a:pPr lvl="1"/>
            <a:r>
              <a:rPr lang="en-US" altLang="en-US" sz="3600" b="1" i="1" dirty="0">
                <a:solidFill>
                  <a:srgbClr val="FF99CC"/>
                </a:solidFill>
              </a:rPr>
              <a:t>Don’t pick box first</a:t>
            </a:r>
            <a:r>
              <a:rPr lang="en-US" altLang="en-US" sz="3600" b="1" dirty="0">
                <a:solidFill>
                  <a:srgbClr val="FF99CC"/>
                </a:solidFill>
              </a:rPr>
              <a:t> </a:t>
            </a:r>
          </a:p>
          <a:p>
            <a:pPr lvl="1"/>
            <a:r>
              <a:rPr lang="en-US" altLang="en-US" dirty="0"/>
              <a:t>Tight construction</a:t>
            </a:r>
          </a:p>
          <a:p>
            <a:pPr lvl="1"/>
            <a:r>
              <a:rPr lang="en-US" altLang="en-US" dirty="0"/>
              <a:t>Difficult to </a:t>
            </a:r>
            <a:r>
              <a:rPr lang="en-US" altLang="en-US" dirty="0" smtClean="0"/>
              <a:t>build, harder to fix or modify</a:t>
            </a:r>
            <a:endParaRPr lang="en-US" altLang="en-US" dirty="0"/>
          </a:p>
          <a:p>
            <a:pPr lvl="1"/>
            <a:r>
              <a:rPr lang="en-US" altLang="en-US" dirty="0"/>
              <a:t>CMOS logic for RC timing = poor predictability</a:t>
            </a:r>
          </a:p>
          <a:p>
            <a:pPr lvl="1"/>
            <a:r>
              <a:rPr lang="en-US" altLang="en-US" dirty="0"/>
              <a:t>Need connectors for External Connections </a:t>
            </a:r>
          </a:p>
          <a:p>
            <a:pPr lvl="1"/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Simple Fool-Resistant Sequencer</a:t>
            </a:r>
          </a:p>
        </p:txBody>
      </p:sp>
      <p:pic>
        <p:nvPicPr>
          <p:cNvPr id="25604" name="Picture 4" descr="fool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739140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2304-3456 </a:t>
            </a:r>
            <a:r>
              <a:rPr lang="en-US" sz="4000" dirty="0" err="1" smtClean="0"/>
              <a:t>Transverter</a:t>
            </a:r>
            <a:r>
              <a:rPr lang="en-US" sz="4000" dirty="0" smtClean="0"/>
              <a:t> Schematic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482581"/>
            <a:ext cx="5475307" cy="537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68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/>
          <a:lstStyle/>
          <a:p>
            <a:r>
              <a:rPr lang="en-US" altLang="en-US" sz="4000" dirty="0"/>
              <a:t>Simple Fool-Resistant </a:t>
            </a:r>
            <a:r>
              <a:rPr lang="en-US" altLang="en-US" sz="4000" dirty="0" smtClean="0"/>
              <a:t>Sequencer</a:t>
            </a:r>
            <a:br>
              <a:rPr lang="en-US" altLang="en-US" sz="4000" dirty="0" smtClean="0"/>
            </a:br>
            <a:r>
              <a:rPr lang="en-US" altLang="en-US" sz="4000" dirty="0" smtClean="0"/>
              <a:t> Mark 2 (2003)</a:t>
            </a:r>
            <a:br>
              <a:rPr lang="en-US" altLang="en-US" sz="4000" dirty="0" smtClean="0"/>
            </a:br>
            <a:endParaRPr lang="en-US" altLang="en-US" sz="4000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62200"/>
            <a:ext cx="8229600" cy="3763963"/>
          </a:xfrm>
        </p:spPr>
        <p:txBody>
          <a:bodyPr/>
          <a:lstStyle/>
          <a:p>
            <a:r>
              <a:rPr lang="en-US" altLang="en-US" dirty="0"/>
              <a:t>Small and </a:t>
            </a:r>
            <a:r>
              <a:rPr lang="en-US" altLang="en-US" dirty="0" smtClean="0"/>
              <a:t>simple – minimal IF interface</a:t>
            </a:r>
            <a:endParaRPr lang="en-US" altLang="en-US" dirty="0"/>
          </a:p>
          <a:p>
            <a:r>
              <a:rPr lang="en-US" altLang="en-US" dirty="0"/>
              <a:t>For </a:t>
            </a:r>
            <a:r>
              <a:rPr lang="en-US" altLang="en-US" dirty="0" err="1"/>
              <a:t>transverters</a:t>
            </a:r>
            <a:r>
              <a:rPr lang="en-US" altLang="en-US" dirty="0"/>
              <a:t> with some internal switching and power reduction (DB6NT)</a:t>
            </a:r>
          </a:p>
          <a:p>
            <a:r>
              <a:rPr lang="en-US" altLang="en-US" dirty="0"/>
              <a:t>Very popular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95400"/>
          </a:xfrm>
        </p:spPr>
        <p:txBody>
          <a:bodyPr/>
          <a:lstStyle/>
          <a:p>
            <a:r>
              <a:rPr lang="en-US" altLang="en-US" sz="4000" dirty="0"/>
              <a:t>Even More Fool-Resistant </a:t>
            </a:r>
            <a:r>
              <a:rPr lang="en-US" altLang="en-US" sz="4000" dirty="0" smtClean="0"/>
              <a:t>Sequencer (2009) – Mark 3</a:t>
            </a:r>
            <a:endParaRPr lang="en-US" altLang="en-US" sz="4000" dirty="0"/>
          </a:p>
        </p:txBody>
      </p:sp>
      <p:pic>
        <p:nvPicPr>
          <p:cNvPr id="27652" name="Picture 4" descr="top_comple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7950"/>
            <a:ext cx="8839200" cy="548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1335"/>
            <a:ext cx="8229600" cy="1143000"/>
          </a:xfrm>
        </p:spPr>
        <p:txBody>
          <a:bodyPr/>
          <a:lstStyle/>
          <a:p>
            <a:r>
              <a:rPr lang="en-US" altLang="en-US" dirty="0"/>
              <a:t>Technology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410200"/>
          </a:xfrm>
        </p:spPr>
        <p:txBody>
          <a:bodyPr/>
          <a:lstStyle/>
          <a:p>
            <a:r>
              <a:rPr lang="en-US" altLang="en-US" dirty="0"/>
              <a:t>Readily available and cheap</a:t>
            </a:r>
          </a:p>
          <a:p>
            <a:pPr lvl="1"/>
            <a:r>
              <a:rPr lang="en-US" altLang="en-US" dirty="0"/>
              <a:t>Around for 20 years</a:t>
            </a:r>
          </a:p>
          <a:p>
            <a:pPr lvl="1"/>
            <a:r>
              <a:rPr lang="en-US" altLang="en-US" dirty="0"/>
              <a:t>Will be for another 20 years</a:t>
            </a:r>
          </a:p>
          <a:p>
            <a:pPr lvl="1"/>
            <a:r>
              <a:rPr lang="en-US" altLang="en-US" dirty="0"/>
              <a:t>Comparators</a:t>
            </a:r>
          </a:p>
          <a:p>
            <a:pPr lvl="1"/>
            <a:r>
              <a:rPr lang="en-US" altLang="en-US" dirty="0"/>
              <a:t>Resistors</a:t>
            </a:r>
          </a:p>
          <a:p>
            <a:pPr lvl="1"/>
            <a:r>
              <a:rPr lang="en-US" altLang="en-US" dirty="0"/>
              <a:t>Capacitors</a:t>
            </a:r>
          </a:p>
          <a:p>
            <a:pPr lvl="1"/>
            <a:r>
              <a:rPr lang="en-US" altLang="en-US" dirty="0"/>
              <a:t>PIN diodes</a:t>
            </a:r>
          </a:p>
          <a:p>
            <a:pPr lvl="1"/>
            <a:r>
              <a:rPr lang="en-US" altLang="en-US" dirty="0" err="1"/>
              <a:t>Opto</a:t>
            </a:r>
            <a:r>
              <a:rPr lang="en-US" altLang="en-US" dirty="0"/>
              <a:t>-isolators</a:t>
            </a:r>
          </a:p>
          <a:p>
            <a:r>
              <a:rPr lang="en-US" altLang="en-US" dirty="0"/>
              <a:t>PC Board with Silk-screen </a:t>
            </a:r>
            <a:r>
              <a:rPr lang="en-US" altLang="en-US" dirty="0" smtClean="0"/>
              <a:t>Identifiers</a:t>
            </a:r>
          </a:p>
          <a:p>
            <a:r>
              <a:rPr lang="en-US" altLang="en-US" sz="3600" i="1" dirty="0" smtClean="0">
                <a:solidFill>
                  <a:srgbClr val="FFC000"/>
                </a:solidFill>
              </a:rPr>
              <a:t>Many parts – tedious to build</a:t>
            </a:r>
            <a:endParaRPr lang="en-US" altLang="en-US" sz="3600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PC Board</a:t>
            </a:r>
          </a:p>
        </p:txBody>
      </p:sp>
      <p:pic>
        <p:nvPicPr>
          <p:cNvPr id="40965" name="Picture 5" descr="barebo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447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981200" y="6096000"/>
            <a:ext cx="5791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800"/>
              <a:t>Full Silkscreen for Easy Assembly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Flexibility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PTT high or low, thru coax if desired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RF sense for Fail-Safe, switching if desired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PIN diode IF switch – 100 mw to 10W+ IF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TR relay active on TX or on RX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Option for bidirectional amplifier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External connections thru </a:t>
            </a:r>
            <a:r>
              <a:rPr lang="en-US" altLang="en-US" dirty="0" err="1"/>
              <a:t>opto</a:t>
            </a:r>
            <a:r>
              <a:rPr lang="en-US" altLang="en-US" dirty="0"/>
              <a:t>-isolators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FF99CC"/>
                </a:solidFill>
              </a:rPr>
              <a:t>Customize with X-</a:t>
            </a:r>
            <a:r>
              <a:rPr lang="en-US" altLang="en-US" dirty="0" err="1">
                <a:solidFill>
                  <a:srgbClr val="FF99CC"/>
                </a:solidFill>
              </a:rPr>
              <a:t>Acto</a:t>
            </a:r>
            <a:r>
              <a:rPr lang="en-US" altLang="en-US" dirty="0">
                <a:solidFill>
                  <a:srgbClr val="FF99CC"/>
                </a:solidFill>
              </a:rPr>
              <a:t> knife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PIN diode Switch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81000" y="1600200"/>
            <a:ext cx="8229600" cy="4525963"/>
          </a:xfrm>
        </p:spPr>
        <p:txBody>
          <a:bodyPr/>
          <a:lstStyle/>
          <a:p>
            <a:pPr marL="609600" indent="-609600"/>
            <a:r>
              <a:rPr lang="en-US" altLang="en-US" dirty="0"/>
              <a:t>Between IF rig and </a:t>
            </a:r>
            <a:r>
              <a:rPr lang="en-US" altLang="en-US" dirty="0" err="1"/>
              <a:t>Transverter</a:t>
            </a:r>
            <a:endParaRPr lang="en-US" altLang="en-US" dirty="0"/>
          </a:p>
          <a:p>
            <a:pPr marL="609600" indent="-609600"/>
            <a:r>
              <a:rPr lang="en-US" altLang="en-US" dirty="0"/>
              <a:t>Three states</a:t>
            </a:r>
          </a:p>
          <a:p>
            <a:pPr marL="990600" lvl="1" indent="-533400"/>
            <a:r>
              <a:rPr lang="en-US" altLang="en-US" dirty="0"/>
              <a:t>RX – MMIC amp to recover losses</a:t>
            </a:r>
          </a:p>
          <a:p>
            <a:pPr marL="990600" lvl="1" indent="-533400"/>
            <a:r>
              <a:rPr lang="en-US" altLang="en-US" dirty="0">
                <a:solidFill>
                  <a:srgbClr val="FF99CC"/>
                </a:solidFill>
              </a:rPr>
              <a:t>Fail-Safe</a:t>
            </a:r>
            <a:r>
              <a:rPr lang="en-US" altLang="en-US" dirty="0"/>
              <a:t> – Absorbs all power until sequence complete</a:t>
            </a:r>
          </a:p>
          <a:p>
            <a:pPr marL="990600" lvl="1" indent="-533400"/>
            <a:r>
              <a:rPr lang="en-US" altLang="en-US" dirty="0"/>
              <a:t>TX – enables drive to </a:t>
            </a:r>
            <a:r>
              <a:rPr lang="en-US" altLang="en-US" dirty="0" err="1"/>
              <a:t>transverter</a:t>
            </a:r>
            <a:endParaRPr lang="en-US" altLang="en-US" dirty="0"/>
          </a:p>
          <a:p>
            <a:pPr marL="609600" indent="-609600"/>
            <a:r>
              <a:rPr lang="en-US" altLang="en-US" dirty="0"/>
              <a:t>TX Power Adjustable</a:t>
            </a:r>
          </a:p>
          <a:p>
            <a:pPr marL="609600" indent="-609600"/>
            <a:r>
              <a:rPr lang="en-US" altLang="en-US" dirty="0"/>
              <a:t>Separable, could be omitted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Fail-Safe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rgbClr val="FF99CC"/>
                </a:solidFill>
              </a:rPr>
              <a:t>PTT or Inhibit line can Fail</a:t>
            </a:r>
          </a:p>
          <a:p>
            <a:pPr lvl="1"/>
            <a:r>
              <a:rPr lang="en-US" dirty="0" smtClean="0"/>
              <a:t>I run PTT on IF coax</a:t>
            </a:r>
          </a:p>
          <a:p>
            <a:pPr marL="0" indent="0">
              <a:buNone/>
            </a:pPr>
            <a:endParaRPr lang="en-US" sz="2800" dirty="0">
              <a:solidFill>
                <a:srgbClr val="FF99CC"/>
              </a:solidFill>
            </a:endParaRPr>
          </a:p>
          <a:p>
            <a:r>
              <a:rPr lang="en-US" dirty="0" smtClean="0"/>
              <a:t>RF Sense detects any RF from XCVR</a:t>
            </a:r>
          </a:p>
          <a:p>
            <a:r>
              <a:rPr lang="en-US" dirty="0" smtClean="0"/>
              <a:t>PIN switch disables RX, absorbs RF</a:t>
            </a:r>
          </a:p>
          <a:p>
            <a:r>
              <a:rPr lang="en-US" dirty="0" smtClean="0"/>
              <a:t>Cheap MMIC amp protects mixer (</a:t>
            </a:r>
            <a:r>
              <a:rPr lang="en-US" i="1" dirty="0" smtClean="0">
                <a:solidFill>
                  <a:srgbClr val="FF99CC"/>
                </a:solidFill>
              </a:rPr>
              <a:t>fuse</a:t>
            </a:r>
            <a:r>
              <a:rPr lang="en-US" dirty="0" smtClean="0"/>
              <a:t>)</a:t>
            </a:r>
          </a:p>
          <a:p>
            <a:endParaRPr lang="en-US" sz="2800" dirty="0"/>
          </a:p>
          <a:p>
            <a:r>
              <a:rPr lang="en-US" dirty="0" smtClean="0"/>
              <a:t>Option – TX with RF sense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/>
          <a:lstStyle/>
          <a:p>
            <a:r>
              <a:rPr lang="en-US" altLang="en-US"/>
              <a:t>PIN diode Switch</a:t>
            </a:r>
          </a:p>
        </p:txBody>
      </p:sp>
      <p:pic>
        <p:nvPicPr>
          <p:cNvPr id="37892" name="Picture 4" descr="bottom_P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50925"/>
            <a:ext cx="7315200" cy="580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Opto-isolator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All external connections isolated</a:t>
            </a:r>
          </a:p>
          <a:p>
            <a:r>
              <a:rPr lang="en-US" altLang="en-US"/>
              <a:t>Several KV isolation possible</a:t>
            </a:r>
          </a:p>
          <a:p>
            <a:r>
              <a:rPr lang="en-US" altLang="en-US"/>
              <a:t>Requires 2-wire connections (no common ground) for real isolation</a:t>
            </a:r>
          </a:p>
          <a:p>
            <a:r>
              <a:rPr lang="en-US" altLang="en-US"/>
              <a:t>Connections could be remote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en-US"/>
              <a:t>Does It Work?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914400"/>
            <a:ext cx="8229600" cy="68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4000"/>
              <a:t>Flawlessly in 10 GHz Contest</a:t>
            </a:r>
          </a:p>
        </p:txBody>
      </p:sp>
      <p:pic>
        <p:nvPicPr>
          <p:cNvPr id="35844" name="Picture 4" descr="10g_XVTR_insi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85900"/>
            <a:ext cx="7162800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2304 MHz Performance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Noise Figure ~ 5 dB </a:t>
            </a:r>
          </a:p>
          <a:p>
            <a:pPr lvl="1"/>
            <a:r>
              <a:rPr lang="en-US" dirty="0" smtClean="0"/>
              <a:t>Needs Preamp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Power Output ~ +17 </a:t>
            </a:r>
            <a:r>
              <a:rPr lang="en-US" dirty="0" err="1" smtClean="0"/>
              <a:t>dBm</a:t>
            </a:r>
            <a:r>
              <a:rPr lang="en-US" dirty="0" smtClean="0"/>
              <a:t> (50 </a:t>
            </a:r>
            <a:r>
              <a:rPr lang="en-US" dirty="0" err="1" smtClean="0"/>
              <a:t>mW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Cheap </a:t>
            </a:r>
            <a:r>
              <a:rPr lang="en-US" dirty="0" err="1" smtClean="0"/>
              <a:t>WiFi</a:t>
            </a:r>
            <a:r>
              <a:rPr lang="en-US" dirty="0" smtClean="0"/>
              <a:t> booster – 2+ watts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39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Why no </a:t>
            </a:r>
            <a:r>
              <a:rPr lang="en-US" altLang="en-US" dirty="0" smtClean="0"/>
              <a:t>Microprocessor?</a:t>
            </a:r>
            <a:br>
              <a:rPr lang="en-US" altLang="en-US" dirty="0" smtClean="0"/>
            </a:br>
            <a:r>
              <a:rPr lang="en-US" altLang="en-US" dirty="0" smtClean="0"/>
              <a:t>(in Mark 3)</a:t>
            </a:r>
            <a:endParaRPr lang="en-US" alt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r>
              <a:rPr lang="en-US" altLang="en-US" dirty="0"/>
              <a:t>How soon will </a:t>
            </a:r>
            <a:r>
              <a:rPr lang="en-US" altLang="en-US" dirty="0" smtClean="0"/>
              <a:t>chip </a:t>
            </a:r>
            <a:r>
              <a:rPr lang="en-US" altLang="en-US" dirty="0"/>
              <a:t>be obsolete</a:t>
            </a:r>
            <a:r>
              <a:rPr lang="en-US" altLang="en-US" dirty="0" smtClean="0"/>
              <a:t>?</a:t>
            </a:r>
          </a:p>
          <a:p>
            <a:pPr lvl="1"/>
            <a:r>
              <a:rPr lang="en-US" altLang="en-US" dirty="0" smtClean="0"/>
              <a:t>Many competing processor choices</a:t>
            </a:r>
            <a:endParaRPr lang="en-US" altLang="en-US" dirty="0"/>
          </a:p>
          <a:p>
            <a:r>
              <a:rPr lang="en-US" altLang="en-US" dirty="0"/>
              <a:t>Will the software be bug-free?</a:t>
            </a:r>
          </a:p>
          <a:p>
            <a:r>
              <a:rPr lang="en-US" altLang="en-US" dirty="0"/>
              <a:t>Who will program chips?</a:t>
            </a:r>
          </a:p>
          <a:p>
            <a:r>
              <a:rPr lang="en-US" altLang="en-US" dirty="0"/>
              <a:t>Need programming to make </a:t>
            </a:r>
            <a:r>
              <a:rPr lang="en-US" altLang="en-US" dirty="0" smtClean="0"/>
              <a:t>changes</a:t>
            </a:r>
          </a:p>
          <a:p>
            <a:endParaRPr lang="en-US" altLang="en-US" dirty="0"/>
          </a:p>
          <a:p>
            <a:r>
              <a:rPr lang="en-US" altLang="en-US" i="1" dirty="0" smtClean="0"/>
              <a:t>Microprocessor in RF environment?</a:t>
            </a:r>
            <a:endParaRPr lang="en-US" altLang="en-US" i="1" dirty="0"/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 4 – with Arduino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small Microprocessors available</a:t>
            </a:r>
          </a:p>
          <a:p>
            <a:r>
              <a:rPr lang="en-US" dirty="0" smtClean="0"/>
              <a:t>Arduino is simple, cheap, and ubiquitous</a:t>
            </a:r>
          </a:p>
          <a:p>
            <a:r>
              <a:rPr lang="en-US" dirty="0" smtClean="0"/>
              <a:t>Easy to load and change software – USB</a:t>
            </a:r>
          </a:p>
          <a:p>
            <a:r>
              <a:rPr lang="en-US" dirty="0" smtClean="0"/>
              <a:t>Good software environment</a:t>
            </a:r>
          </a:p>
          <a:p>
            <a:endParaRPr lang="en-US" dirty="0" smtClean="0"/>
          </a:p>
          <a:p>
            <a:r>
              <a:rPr lang="en-US" dirty="0" smtClean="0"/>
              <a:t>Book by W8TEE and W6DQ:</a:t>
            </a:r>
          </a:p>
          <a:p>
            <a:pPr marL="0" indent="0">
              <a:buNone/>
            </a:pPr>
            <a:r>
              <a:rPr lang="en-US" sz="4000" dirty="0" smtClean="0"/>
              <a:t>Arduino Projects for Amateur Radio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99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Sequencer Mark 4 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Same IF interface as Mark 3 with </a:t>
            </a:r>
            <a:r>
              <a:rPr lang="en-US" dirty="0" smtClean="0">
                <a:solidFill>
                  <a:srgbClr val="FF99CC"/>
                </a:solidFill>
              </a:rPr>
              <a:t>Fail-safe</a:t>
            </a:r>
            <a:r>
              <a:rPr lang="en-US" dirty="0" smtClean="0"/>
              <a:t> PIN diode </a:t>
            </a:r>
            <a:r>
              <a:rPr lang="en-US" dirty="0" smtClean="0"/>
              <a:t>switch (without wires)</a:t>
            </a:r>
            <a:endParaRPr lang="en-US" dirty="0" smtClean="0"/>
          </a:p>
          <a:p>
            <a:pPr lvl="1"/>
            <a:r>
              <a:rPr lang="en-US" dirty="0" smtClean="0"/>
              <a:t>Separate RX Disable from TX Enable</a:t>
            </a:r>
          </a:p>
          <a:p>
            <a:r>
              <a:rPr lang="en-US" dirty="0"/>
              <a:t>Separable RX and TX both </a:t>
            </a:r>
            <a:r>
              <a:rPr lang="en-US" dirty="0" smtClean="0"/>
              <a:t>sides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All control by Arduino</a:t>
            </a:r>
          </a:p>
          <a:p>
            <a:r>
              <a:rPr lang="en-US" dirty="0" smtClean="0"/>
              <a:t>Power FETs for external </a:t>
            </a:r>
            <a:r>
              <a:rPr lang="en-US" dirty="0" smtClean="0"/>
              <a:t>drivers</a:t>
            </a:r>
          </a:p>
          <a:p>
            <a:pPr lvl="1"/>
            <a:r>
              <a:rPr lang="en-US" dirty="0" smtClean="0"/>
              <a:t>Arduino can’t drive relays or 12+ volts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56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interface plus Arduino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93063"/>
            <a:ext cx="8305800" cy="536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36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6200" y="152400"/>
            <a:ext cx="2209800" cy="6096000"/>
          </a:xfrm>
        </p:spPr>
        <p:txBody>
          <a:bodyPr/>
          <a:lstStyle/>
          <a:p>
            <a:r>
              <a:rPr lang="en-US" dirty="0" smtClean="0"/>
              <a:t>IF</a:t>
            </a:r>
            <a:br>
              <a:rPr lang="en-US" dirty="0" smtClean="0"/>
            </a:br>
            <a:r>
              <a:rPr lang="en-US" dirty="0" smtClean="0"/>
              <a:t>PIN</a:t>
            </a:r>
            <a:br>
              <a:rPr lang="en-US" dirty="0" smtClean="0"/>
            </a:br>
            <a:r>
              <a:rPr lang="en-US" dirty="0" smtClean="0"/>
              <a:t>Switch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Arduino</a:t>
            </a:r>
            <a:br>
              <a:rPr lang="en-US" dirty="0" smtClean="0"/>
            </a:br>
            <a:r>
              <a:rPr lang="en-US" dirty="0" smtClean="0"/>
              <a:t>control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538" y="0"/>
            <a:ext cx="66552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6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6172200" cy="869950"/>
          </a:xfrm>
        </p:spPr>
        <p:txBody>
          <a:bodyPr/>
          <a:lstStyle/>
          <a:p>
            <a:pPr algn="ctr"/>
            <a:r>
              <a:rPr lang="en-US" sz="5400" dirty="0" smtClean="0"/>
              <a:t>Arduino</a:t>
            </a:r>
            <a:endParaRPr lang="en-US" sz="54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250" y="2209800"/>
            <a:ext cx="5111750" cy="3833812"/>
          </a:xfrm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0" y="1435100"/>
            <a:ext cx="3962400" cy="469106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b="1" dirty="0" err="1" smtClean="0"/>
              <a:t>Adafruit</a:t>
            </a:r>
            <a:r>
              <a:rPr lang="en-US" sz="2800" b="1" dirty="0" smtClean="0"/>
              <a:t> Pro Trinket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1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Simple Module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USB connector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Plenty of IO pins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Analog inputs (voltage)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Adequate memory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3.3 &amp; 5 volt versions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$10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Plugs into PCB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1053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dirty="0" smtClean="0"/>
              <a:t>IF interface – PIN diode switch</a:t>
            </a:r>
            <a:br>
              <a:rPr lang="en-US" dirty="0" smtClean="0"/>
            </a:br>
            <a:r>
              <a:rPr lang="en-US" i="1" dirty="0" smtClean="0"/>
              <a:t>RF on the PC backside</a:t>
            </a:r>
            <a:endParaRPr lang="en-US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69" y="1619794"/>
            <a:ext cx="7782850" cy="523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1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Everything else is software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dirty="0" smtClean="0"/>
              <a:t>Sequencer is as complex as you want</a:t>
            </a:r>
          </a:p>
          <a:p>
            <a:r>
              <a:rPr lang="en-US" dirty="0" smtClean="0"/>
              <a:t>Flexible, easily changed</a:t>
            </a:r>
          </a:p>
          <a:p>
            <a:r>
              <a:rPr lang="en-US" dirty="0" smtClean="0"/>
              <a:t>Add or change sequence states</a:t>
            </a:r>
          </a:p>
          <a:p>
            <a:r>
              <a:rPr lang="en-US" dirty="0" smtClean="0"/>
              <a:t>Run slowly to Debug, watch LEDs</a:t>
            </a:r>
          </a:p>
          <a:p>
            <a:endParaRPr lang="en-US" dirty="0"/>
          </a:p>
          <a:p>
            <a:r>
              <a:rPr lang="en-US" dirty="0" smtClean="0"/>
              <a:t>My version takes 2K of memory, 28K available</a:t>
            </a:r>
          </a:p>
          <a:p>
            <a:r>
              <a:rPr lang="en-US" dirty="0" smtClean="0"/>
              <a:t>Lots of room for other enhancements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04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789"/>
            <a:ext cx="8229600" cy="1143000"/>
          </a:xfrm>
        </p:spPr>
        <p:txBody>
          <a:bodyPr/>
          <a:lstStyle/>
          <a:p>
            <a:r>
              <a:rPr lang="en-US" dirty="0" smtClean="0"/>
              <a:t>Sequencer - State Machine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123742"/>
            <a:ext cx="4153160" cy="57499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771022" y="2514600"/>
            <a:ext cx="2068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99CC"/>
                </a:solidFill>
              </a:rPr>
              <a:t>Fail-Safe</a:t>
            </a:r>
            <a:endParaRPr lang="en-US" sz="3600" dirty="0">
              <a:solidFill>
                <a:srgbClr val="FF99CC"/>
              </a:solidFill>
            </a:endParaRPr>
          </a:p>
        </p:txBody>
      </p:sp>
      <p:sp>
        <p:nvSpPr>
          <p:cNvPr id="3" name="Right Arrow 2"/>
          <p:cNvSpPr/>
          <p:nvPr/>
        </p:nvSpPr>
        <p:spPr>
          <a:xfrm rot="10800000">
            <a:off x="5791200" y="2691423"/>
            <a:ext cx="762000" cy="2926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0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335"/>
            <a:ext cx="8229600" cy="1143000"/>
          </a:xfrm>
        </p:spPr>
        <p:txBody>
          <a:bodyPr/>
          <a:lstStyle/>
          <a:p>
            <a:r>
              <a:rPr lang="en-US" dirty="0" smtClean="0"/>
              <a:t>What else could Arduino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Inhibit Transceiver output</a:t>
            </a:r>
          </a:p>
          <a:p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Load Synthesizer Frequency</a:t>
            </a:r>
          </a:p>
          <a:p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VSWR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monitor and shutdown </a:t>
            </a:r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analog inputs</a:t>
            </a:r>
            <a:endParaRPr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Amplifier voltage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Temperature monitor (external sensor)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TR relay auxiliary contacts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Latching relay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driver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Multiband transmit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protection (</a:t>
            </a:r>
            <a:r>
              <a:rPr lang="en-US" dirty="0" smtClean="0">
                <a:solidFill>
                  <a:srgbClr val="FF99CC"/>
                </a:solidFill>
                <a:latin typeface="+mn-lt"/>
                <a:ea typeface="+mn-ea"/>
                <a:cs typeface="+mn-cs"/>
              </a:rPr>
              <a:t>Rover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82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1296 MHz </a:t>
            </a:r>
            <a:r>
              <a:rPr lang="en-US" dirty="0" err="1" smtClean="0"/>
              <a:t>Transverter</a:t>
            </a:r>
            <a:r>
              <a:rPr lang="en-US" dirty="0" smtClean="0"/>
              <a:t>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MMICs – </a:t>
            </a:r>
          </a:p>
          <a:p>
            <a:pPr lvl="1"/>
            <a:r>
              <a:rPr lang="en-US" dirty="0"/>
              <a:t>H</a:t>
            </a:r>
            <a:r>
              <a:rPr lang="en-US" dirty="0" smtClean="0"/>
              <a:t>igher gain and power</a:t>
            </a:r>
          </a:p>
          <a:p>
            <a:pPr lvl="1"/>
            <a:r>
              <a:rPr lang="en-US" dirty="0" smtClean="0"/>
              <a:t>Lower Noise Figure</a:t>
            </a:r>
          </a:p>
          <a:p>
            <a:pPr lvl="1"/>
            <a:r>
              <a:rPr lang="en-US" dirty="0" smtClean="0"/>
              <a:t>New footprint – SOT-89 package</a:t>
            </a:r>
          </a:p>
          <a:p>
            <a:r>
              <a:rPr lang="en-US" dirty="0" smtClean="0"/>
              <a:t>Power splitter – </a:t>
            </a:r>
            <a:r>
              <a:rPr lang="en-US" dirty="0" err="1" smtClean="0"/>
              <a:t>Minicircuits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67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else could Arduino do?</a:t>
            </a:r>
            <a:br>
              <a:rPr lang="en-US" dirty="0" smtClean="0"/>
            </a:br>
            <a:r>
              <a:rPr lang="en-US" dirty="0" smtClean="0"/>
              <a:t>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Rotator control</a:t>
            </a:r>
          </a:p>
          <a:p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Grid calculator from GPS output</a:t>
            </a:r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Send CW</a:t>
            </a:r>
          </a:p>
          <a:p>
            <a:pPr marL="857250" lvl="1" indent="-457200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Dash sender</a:t>
            </a:r>
          </a:p>
          <a:p>
            <a:pPr marL="857250" lvl="1" indent="-457200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CW ID</a:t>
            </a:r>
          </a:p>
          <a:p>
            <a:pPr marL="857250" lvl="1" indent="-457200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Call and grid string</a:t>
            </a:r>
          </a:p>
          <a:p>
            <a:pPr marL="857250" lvl="1" indent="-457200"/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CW keyboard</a:t>
            </a:r>
          </a:p>
          <a:p>
            <a:pPr marL="0" indent="0">
              <a:buNone/>
            </a:pPr>
            <a:endParaRPr lang="en-US" sz="1400" dirty="0" smtClean="0"/>
          </a:p>
          <a:p>
            <a:r>
              <a:rPr lang="en-US" b="1" i="1" dirty="0" smtClean="0">
                <a:solidFill>
                  <a:srgbClr val="FFC000"/>
                </a:solidFill>
              </a:rPr>
              <a:t>Whatever you can think of</a:t>
            </a:r>
            <a:endParaRPr lang="en-US" b="1" i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01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1296 MHz </a:t>
            </a:r>
            <a:r>
              <a:rPr lang="en-US" dirty="0" err="1" smtClean="0"/>
              <a:t>Transverter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1298"/>
            <a:ext cx="9144000" cy="535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2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r>
              <a:rPr lang="en-US" dirty="0" smtClean="0"/>
              <a:t>3456 MHz Lunchbox </a:t>
            </a:r>
            <a:r>
              <a:rPr lang="en-US" dirty="0" err="1" smtClean="0"/>
              <a:t>Transverter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53312"/>
            <a:ext cx="7683254" cy="511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4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Summary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 dirty="0"/>
              <a:t>Full-Featured Sequencer</a:t>
            </a:r>
          </a:p>
          <a:p>
            <a:r>
              <a:rPr lang="en-US" altLang="en-US" sz="3600" dirty="0" smtClean="0"/>
              <a:t>Flexible – your program</a:t>
            </a:r>
            <a:endParaRPr lang="en-US" altLang="en-US" sz="3600" dirty="0"/>
          </a:p>
          <a:p>
            <a:r>
              <a:rPr lang="en-US" altLang="en-US" sz="3600" dirty="0"/>
              <a:t>Easy to build</a:t>
            </a:r>
          </a:p>
          <a:p>
            <a:r>
              <a:rPr lang="en-US" altLang="en-US" sz="3600" dirty="0"/>
              <a:t>Readily available components</a:t>
            </a:r>
          </a:p>
          <a:p>
            <a:r>
              <a:rPr lang="en-US" altLang="en-US" sz="3600" dirty="0"/>
              <a:t>Inexpensive</a:t>
            </a:r>
          </a:p>
          <a:p>
            <a:r>
              <a:rPr lang="en-US" altLang="en-US" sz="3600" i="1" dirty="0"/>
              <a:t>And Fool-Resistant</a:t>
            </a:r>
          </a:p>
          <a:p>
            <a:pPr>
              <a:buFontTx/>
              <a:buNone/>
            </a:pPr>
            <a:endParaRPr lang="en-US" altLang="en-US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6793" y="457200"/>
            <a:ext cx="8991600" cy="1371600"/>
          </a:xfrm>
        </p:spPr>
        <p:txBody>
          <a:bodyPr/>
          <a:lstStyle/>
          <a:p>
            <a:r>
              <a:rPr lang="en-US" sz="4000" dirty="0"/>
              <a:t>Version </a:t>
            </a:r>
            <a:r>
              <a:rPr lang="en-US" sz="4000" dirty="0" smtClean="0"/>
              <a:t>without PIN-diode IF </a:t>
            </a:r>
            <a:r>
              <a:rPr lang="en-US" sz="4000" dirty="0"/>
              <a:t>interface</a:t>
            </a:r>
            <a:br>
              <a:rPr lang="en-US" sz="4000" dirty="0"/>
            </a:br>
            <a:r>
              <a:rPr lang="en-US" sz="4000" dirty="0" smtClean="0"/>
              <a:t>SDR XVTR, Amplifier </a:t>
            </a:r>
            <a:r>
              <a:rPr lang="en-US" sz="4000" dirty="0" smtClean="0"/>
              <a:t>Control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358" y="1668319"/>
            <a:ext cx="5763442" cy="518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13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Details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4800" dirty="0">
                <a:hlinkClick r:id="rId2"/>
              </a:rPr>
              <a:t>www.w1ghz.org</a:t>
            </a:r>
            <a:endParaRPr lang="en-US" altLang="en-US" sz="4800" dirty="0"/>
          </a:p>
          <a:p>
            <a:pPr>
              <a:buFontTx/>
              <a:buNone/>
            </a:pPr>
            <a:endParaRPr lang="en-US" altLang="en-US" sz="2400" dirty="0"/>
          </a:p>
          <a:p>
            <a:r>
              <a:rPr lang="en-US" altLang="en-US" dirty="0" smtClean="0"/>
              <a:t>Arduino sketches (software)</a:t>
            </a:r>
          </a:p>
          <a:p>
            <a:r>
              <a:rPr lang="en-US" altLang="en-US" dirty="0" smtClean="0"/>
              <a:t>Pictures</a:t>
            </a:r>
            <a:r>
              <a:rPr lang="en-US" altLang="en-US" dirty="0"/>
              <a:t>, </a:t>
            </a:r>
            <a:r>
              <a:rPr lang="en-US" altLang="en-US" dirty="0" smtClean="0"/>
              <a:t>schematic, parts </a:t>
            </a:r>
            <a:r>
              <a:rPr lang="en-US" altLang="en-US" dirty="0"/>
              <a:t>list, etc.</a:t>
            </a:r>
          </a:p>
          <a:p>
            <a:pPr>
              <a:buFontTx/>
              <a:buNone/>
            </a:pPr>
            <a:endParaRPr lang="en-US" altLang="en-US" dirty="0"/>
          </a:p>
          <a:p>
            <a:r>
              <a:rPr lang="en-US" altLang="en-US" dirty="0"/>
              <a:t>Boards are available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 board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07024"/>
            <a:ext cx="8382000" cy="533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47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Splitter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009" y="1752600"/>
            <a:ext cx="4349124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9143</TotalTime>
  <Words>1249</Words>
  <Application>Microsoft Office PowerPoint</Application>
  <PresentationFormat>On-screen Show (4:3)</PresentationFormat>
  <Paragraphs>313</Paragraphs>
  <Slides>75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6" baseType="lpstr">
      <vt:lpstr>Default Design</vt:lpstr>
      <vt:lpstr>Cheap &amp; Simple  Transverters New and Updates</vt:lpstr>
      <vt:lpstr>Cheap &amp; Simple Transverters</vt:lpstr>
      <vt:lpstr>2304-3456 MHz Transverter Update</vt:lpstr>
      <vt:lpstr>2304 Transverter</vt:lpstr>
      <vt:lpstr>2304-3456 Transverter Schematic</vt:lpstr>
      <vt:lpstr>2304 MHz Performance</vt:lpstr>
      <vt:lpstr>1296 MHz Transverter Update</vt:lpstr>
      <vt:lpstr>PC board</vt:lpstr>
      <vt:lpstr>Power Splitter</vt:lpstr>
      <vt:lpstr>LO Multiplier PC board Mod</vt:lpstr>
      <vt:lpstr>1296 Transverter Performance</vt:lpstr>
      <vt:lpstr>902 MHz Transverter</vt:lpstr>
      <vt:lpstr>PC Board</vt:lpstr>
      <vt:lpstr>New TX MMICs</vt:lpstr>
      <vt:lpstr>RX MMIC and Splitter</vt:lpstr>
      <vt:lpstr> Printed Filter with Soldermask</vt:lpstr>
      <vt:lpstr>902 Performance</vt:lpstr>
      <vt:lpstr>1296 MHz Next Revision</vt:lpstr>
      <vt:lpstr>PowerPoint Presentation</vt:lpstr>
      <vt:lpstr>Universal MMIC Preamp</vt:lpstr>
      <vt:lpstr>Simple Schematic</vt:lpstr>
      <vt:lpstr>Old Preamp – Altoids tin</vt:lpstr>
      <vt:lpstr>Universal Preamp   any MMIC package</vt:lpstr>
      <vt:lpstr>Easy Assembly</vt:lpstr>
      <vt:lpstr>Fits in Pomona Box</vt:lpstr>
      <vt:lpstr>432 MHz Transverter for SDR</vt:lpstr>
      <vt:lpstr>Printed Combline Filter</vt:lpstr>
      <vt:lpstr>Component Tolerance</vt:lpstr>
      <vt:lpstr>432 Transverter – 3 Filters</vt:lpstr>
      <vt:lpstr>432 Transverter Schematic</vt:lpstr>
      <vt:lpstr>Component choices</vt:lpstr>
      <vt:lpstr>Performance</vt:lpstr>
      <vt:lpstr>Prototype in Tin Box</vt:lpstr>
      <vt:lpstr>W1FKF Version</vt:lpstr>
      <vt:lpstr>A Smart  and Fool-Resistant Conditional Sequencer</vt:lpstr>
      <vt:lpstr>Why a Sequencer? </vt:lpstr>
      <vt:lpstr>Mark 4 Sequencer</vt:lpstr>
      <vt:lpstr>Coax Relay</vt:lpstr>
      <vt:lpstr>Waveguide Switches</vt:lpstr>
      <vt:lpstr>Why Fool-Resistant? Why not Fool-Proof?</vt:lpstr>
      <vt:lpstr>Transverter sans Smoke</vt:lpstr>
      <vt:lpstr>Basic Sequencer </vt:lpstr>
      <vt:lpstr>Fool-Resistant Sequencer</vt:lpstr>
      <vt:lpstr>Conditional Sequencer</vt:lpstr>
      <vt:lpstr>Sequencer Timing</vt:lpstr>
      <vt:lpstr>Original Fool-Resistant Sequencer (1997)</vt:lpstr>
      <vt:lpstr>Replaced W1VT IF Interface</vt:lpstr>
      <vt:lpstr>Original Fool-Resistant Sequencer</vt:lpstr>
      <vt:lpstr>Simple Fool-Resistant Sequencer</vt:lpstr>
      <vt:lpstr>Simple Fool-Resistant Sequencer  Mark 2 (2003) </vt:lpstr>
      <vt:lpstr>Even More Fool-Resistant Sequencer (2009) – Mark 3</vt:lpstr>
      <vt:lpstr>Technology</vt:lpstr>
      <vt:lpstr>PC Board</vt:lpstr>
      <vt:lpstr>Flexibility</vt:lpstr>
      <vt:lpstr>PIN diode Switch</vt:lpstr>
      <vt:lpstr>Fail-Safe</vt:lpstr>
      <vt:lpstr>PIN diode Switch</vt:lpstr>
      <vt:lpstr>Opto-isolator</vt:lpstr>
      <vt:lpstr>Does It Work?</vt:lpstr>
      <vt:lpstr>Why no Microprocessor? (in Mark 3)</vt:lpstr>
      <vt:lpstr>Mark 4 – with Arduino</vt:lpstr>
      <vt:lpstr>Sequencer Mark 4 Hardware</vt:lpstr>
      <vt:lpstr>IF interface plus Arduino</vt:lpstr>
      <vt:lpstr>IF PIN Switch    Arduino control </vt:lpstr>
      <vt:lpstr>Arduino</vt:lpstr>
      <vt:lpstr>IF interface – PIN diode switch RF on the PC backside</vt:lpstr>
      <vt:lpstr>Everything else is software</vt:lpstr>
      <vt:lpstr>Sequencer - State Machine</vt:lpstr>
      <vt:lpstr>What else could Arduino do?</vt:lpstr>
      <vt:lpstr>What else could Arduino do? - continued</vt:lpstr>
      <vt:lpstr>Simple 1296 MHz Transverter</vt:lpstr>
      <vt:lpstr>3456 MHz Lunchbox Transverter</vt:lpstr>
      <vt:lpstr>Summary</vt:lpstr>
      <vt:lpstr>Version without PIN-diode IF interface SDR XVTR, Amplifier Control </vt:lpstr>
      <vt:lpstr>More Details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Even More Fool-Resistant Conditional Sequencer</dc:title>
  <dc:creator>Beth</dc:creator>
  <cp:lastModifiedBy>paul</cp:lastModifiedBy>
  <cp:revision>57</cp:revision>
  <dcterms:created xsi:type="dcterms:W3CDTF">2009-10-12T01:09:05Z</dcterms:created>
  <dcterms:modified xsi:type="dcterms:W3CDTF">2018-04-09T19:52:41Z</dcterms:modified>
</cp:coreProperties>
</file>